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Default Extension="sldx" ContentType="application/vnd.openxmlformats-officedocument.presentationml.slide"/>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2"/>
  </p:notesMasterIdLst>
  <p:sldIdLst>
    <p:sldId id="460" r:id="rId2"/>
    <p:sldId id="529" r:id="rId3"/>
    <p:sldId id="645" r:id="rId4"/>
    <p:sldId id="730" r:id="rId5"/>
    <p:sldId id="731" r:id="rId6"/>
    <p:sldId id="732" r:id="rId7"/>
    <p:sldId id="733" r:id="rId8"/>
    <p:sldId id="734" r:id="rId9"/>
    <p:sldId id="571" r:id="rId10"/>
    <p:sldId id="573" r:id="rId11"/>
    <p:sldId id="574" r:id="rId12"/>
    <p:sldId id="643" r:id="rId13"/>
    <p:sldId id="666" r:id="rId14"/>
    <p:sldId id="697" r:id="rId15"/>
    <p:sldId id="704" r:id="rId16"/>
    <p:sldId id="705" r:id="rId17"/>
    <p:sldId id="698" r:id="rId18"/>
    <p:sldId id="699" r:id="rId19"/>
    <p:sldId id="700" r:id="rId20"/>
    <p:sldId id="701" r:id="rId21"/>
    <p:sldId id="702" r:id="rId22"/>
    <p:sldId id="692" r:id="rId23"/>
    <p:sldId id="693" r:id="rId24"/>
    <p:sldId id="694" r:id="rId25"/>
    <p:sldId id="695" r:id="rId26"/>
    <p:sldId id="696" r:id="rId27"/>
    <p:sldId id="729" r:id="rId28"/>
    <p:sldId id="728" r:id="rId29"/>
    <p:sldId id="722" r:id="rId30"/>
    <p:sldId id="723" r:id="rId31"/>
    <p:sldId id="721" r:id="rId32"/>
    <p:sldId id="724" r:id="rId33"/>
    <p:sldId id="725" r:id="rId34"/>
    <p:sldId id="726" r:id="rId35"/>
    <p:sldId id="727" r:id="rId36"/>
    <p:sldId id="706" r:id="rId37"/>
    <p:sldId id="707" r:id="rId38"/>
    <p:sldId id="708" r:id="rId39"/>
    <p:sldId id="709" r:id="rId40"/>
    <p:sldId id="710" r:id="rId41"/>
    <p:sldId id="711" r:id="rId42"/>
    <p:sldId id="712" r:id="rId43"/>
    <p:sldId id="713" r:id="rId44"/>
    <p:sldId id="714" r:id="rId45"/>
    <p:sldId id="715" r:id="rId46"/>
    <p:sldId id="716" r:id="rId47"/>
    <p:sldId id="717" r:id="rId48"/>
    <p:sldId id="718" r:id="rId49"/>
    <p:sldId id="719" r:id="rId50"/>
    <p:sldId id="720" r:id="rId51"/>
    <p:sldId id="740" r:id="rId52"/>
    <p:sldId id="741" r:id="rId53"/>
    <p:sldId id="742" r:id="rId54"/>
    <p:sldId id="743" r:id="rId55"/>
    <p:sldId id="744" r:id="rId56"/>
    <p:sldId id="745" r:id="rId57"/>
    <p:sldId id="570" r:id="rId58"/>
    <p:sldId id="644" r:id="rId59"/>
    <p:sldId id="750" r:id="rId60"/>
    <p:sldId id="751" r:id="rId61"/>
    <p:sldId id="752" r:id="rId62"/>
    <p:sldId id="753" r:id="rId63"/>
    <p:sldId id="754" r:id="rId64"/>
    <p:sldId id="755" r:id="rId65"/>
    <p:sldId id="756" r:id="rId66"/>
    <p:sldId id="757" r:id="rId67"/>
    <p:sldId id="804" r:id="rId68"/>
    <p:sldId id="805" r:id="rId69"/>
    <p:sldId id="809" r:id="rId70"/>
    <p:sldId id="810" r:id="rId71"/>
    <p:sldId id="811" r:id="rId72"/>
    <p:sldId id="812" r:id="rId73"/>
    <p:sldId id="813" r:id="rId74"/>
    <p:sldId id="806" r:id="rId75"/>
    <p:sldId id="807" r:id="rId76"/>
    <p:sldId id="814" r:id="rId77"/>
    <p:sldId id="815" r:id="rId78"/>
    <p:sldId id="816" r:id="rId79"/>
    <p:sldId id="817" r:id="rId80"/>
    <p:sldId id="818" r:id="rId81"/>
    <p:sldId id="819" r:id="rId82"/>
    <p:sldId id="820" r:id="rId83"/>
    <p:sldId id="821" r:id="rId84"/>
    <p:sldId id="822" r:id="rId85"/>
    <p:sldId id="794" r:id="rId86"/>
    <p:sldId id="795" r:id="rId87"/>
    <p:sldId id="796" r:id="rId88"/>
    <p:sldId id="797" r:id="rId89"/>
    <p:sldId id="798" r:id="rId90"/>
    <p:sldId id="799" r:id="rId91"/>
    <p:sldId id="800" r:id="rId92"/>
    <p:sldId id="801" r:id="rId93"/>
    <p:sldId id="802" r:id="rId94"/>
    <p:sldId id="803" r:id="rId95"/>
    <p:sldId id="823" r:id="rId96"/>
    <p:sldId id="824" r:id="rId97"/>
    <p:sldId id="825" r:id="rId98"/>
    <p:sldId id="826" r:id="rId99"/>
    <p:sldId id="827" r:id="rId100"/>
    <p:sldId id="829" r:id="rId101"/>
    <p:sldId id="830" r:id="rId102"/>
    <p:sldId id="462" r:id="rId103"/>
    <p:sldId id="464" r:id="rId104"/>
    <p:sldId id="562" r:id="rId105"/>
    <p:sldId id="580" r:id="rId106"/>
    <p:sldId id="579" r:id="rId107"/>
    <p:sldId id="581" r:id="rId108"/>
    <p:sldId id="469" r:id="rId109"/>
    <p:sldId id="435" r:id="rId110"/>
    <p:sldId id="582" r:id="rId111"/>
    <p:sldId id="438" r:id="rId112"/>
    <p:sldId id="437" r:id="rId113"/>
    <p:sldId id="613" r:id="rId114"/>
    <p:sldId id="647" r:id="rId115"/>
    <p:sldId id="646" r:id="rId116"/>
    <p:sldId id="648" r:id="rId117"/>
    <p:sldId id="649" r:id="rId118"/>
    <p:sldId id="650" r:id="rId119"/>
    <p:sldId id="429" r:id="rId120"/>
    <p:sldId id="441" r:id="rId121"/>
    <p:sldId id="612" r:id="rId122"/>
    <p:sldId id="614" r:id="rId123"/>
    <p:sldId id="622" r:id="rId124"/>
    <p:sldId id="624" r:id="rId125"/>
    <p:sldId id="623" r:id="rId126"/>
    <p:sldId id="625" r:id="rId127"/>
    <p:sldId id="615" r:id="rId128"/>
    <p:sldId id="629" r:id="rId129"/>
    <p:sldId id="626" r:id="rId130"/>
    <p:sldId id="628" r:id="rId131"/>
    <p:sldId id="627" r:id="rId132"/>
    <p:sldId id="630" r:id="rId133"/>
    <p:sldId id="470" r:id="rId134"/>
    <p:sldId id="471" r:id="rId135"/>
    <p:sldId id="472" r:id="rId136"/>
    <p:sldId id="442" r:id="rId137"/>
    <p:sldId id="439" r:id="rId138"/>
    <p:sldId id="440" r:id="rId139"/>
    <p:sldId id="430" r:id="rId140"/>
    <p:sldId id="473" r:id="rId141"/>
    <p:sldId id="474" r:id="rId142"/>
    <p:sldId id="475" r:id="rId143"/>
    <p:sldId id="476" r:id="rId144"/>
    <p:sldId id="477" r:id="rId145"/>
    <p:sldId id="478" r:id="rId146"/>
    <p:sldId id="479" r:id="rId147"/>
    <p:sldId id="480" r:id="rId148"/>
    <p:sldId id="481" r:id="rId149"/>
    <p:sldId id="482" r:id="rId150"/>
    <p:sldId id="483" r:id="rId151"/>
    <p:sldId id="484" r:id="rId152"/>
    <p:sldId id="485" r:id="rId153"/>
    <p:sldId id="486" r:id="rId154"/>
    <p:sldId id="487" r:id="rId155"/>
    <p:sldId id="488" r:id="rId156"/>
    <p:sldId id="489" r:id="rId157"/>
    <p:sldId id="490" r:id="rId158"/>
    <p:sldId id="377" r:id="rId159"/>
    <p:sldId id="445" r:id="rId160"/>
    <p:sldId id="446" r:id="rId161"/>
    <p:sldId id="447" r:id="rId162"/>
    <p:sldId id="443" r:id="rId163"/>
    <p:sldId id="450" r:id="rId164"/>
    <p:sldId id="427" r:id="rId165"/>
    <p:sldId id="451" r:id="rId166"/>
    <p:sldId id="422" r:id="rId167"/>
    <p:sldId id="452" r:id="rId168"/>
    <p:sldId id="455" r:id="rId169"/>
    <p:sldId id="423" r:id="rId170"/>
    <p:sldId id="616" r:id="rId171"/>
    <p:sldId id="617" r:id="rId172"/>
    <p:sldId id="618" r:id="rId173"/>
    <p:sldId id="619" r:id="rId174"/>
    <p:sldId id="620" r:id="rId175"/>
    <p:sldId id="621" r:id="rId176"/>
    <p:sldId id="499" r:id="rId177"/>
    <p:sldId id="748" r:id="rId178"/>
    <p:sldId id="828" r:id="rId179"/>
    <p:sldId id="500" r:id="rId180"/>
    <p:sldId id="501" r:id="rId181"/>
    <p:sldId id="502" r:id="rId182"/>
    <p:sldId id="503" r:id="rId183"/>
    <p:sldId id="504" r:id="rId184"/>
    <p:sldId id="505" r:id="rId185"/>
    <p:sldId id="506" r:id="rId186"/>
    <p:sldId id="507" r:id="rId187"/>
    <p:sldId id="508" r:id="rId188"/>
    <p:sldId id="509" r:id="rId189"/>
    <p:sldId id="510" r:id="rId190"/>
    <p:sldId id="511" r:id="rId191"/>
    <p:sldId id="512" r:id="rId192"/>
    <p:sldId id="513" r:id="rId193"/>
    <p:sldId id="514" r:id="rId194"/>
    <p:sldId id="515" r:id="rId195"/>
    <p:sldId id="758" r:id="rId196"/>
    <p:sldId id="759" r:id="rId197"/>
    <p:sldId id="760" r:id="rId198"/>
    <p:sldId id="761" r:id="rId199"/>
    <p:sldId id="762" r:id="rId200"/>
    <p:sldId id="763" r:id="rId201"/>
    <p:sldId id="764" r:id="rId202"/>
    <p:sldId id="765" r:id="rId203"/>
    <p:sldId id="766" r:id="rId204"/>
    <p:sldId id="767" r:id="rId205"/>
    <p:sldId id="768" r:id="rId206"/>
    <p:sldId id="769" r:id="rId207"/>
    <p:sldId id="770" r:id="rId208"/>
    <p:sldId id="771" r:id="rId209"/>
    <p:sldId id="786" r:id="rId210"/>
    <p:sldId id="787" r:id="rId211"/>
    <p:sldId id="788" r:id="rId212"/>
    <p:sldId id="789" r:id="rId213"/>
    <p:sldId id="790" r:id="rId214"/>
    <p:sldId id="791" r:id="rId215"/>
    <p:sldId id="792" r:id="rId216"/>
    <p:sldId id="793" r:id="rId217"/>
    <p:sldId id="772" r:id="rId218"/>
    <p:sldId id="773" r:id="rId219"/>
    <p:sldId id="774" r:id="rId220"/>
    <p:sldId id="775" r:id="rId221"/>
    <p:sldId id="776" r:id="rId222"/>
    <p:sldId id="777" r:id="rId223"/>
    <p:sldId id="778" r:id="rId224"/>
    <p:sldId id="779" r:id="rId225"/>
    <p:sldId id="780" r:id="rId226"/>
    <p:sldId id="781" r:id="rId227"/>
    <p:sldId id="782" r:id="rId228"/>
    <p:sldId id="783" r:id="rId229"/>
    <p:sldId id="784" r:id="rId230"/>
    <p:sldId id="785" r:id="rId2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5662"/>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D78A47-D8EF-4D48-974B-40E92BA9AB4E}" type="datetimeFigureOut">
              <a:rPr kumimoji="1" lang="ja-JP" altLang="en-US" smtClean="0"/>
              <a:pPr/>
              <a:t>2015/9/14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830665-9331-436A-898C-9B320E748AE6}" type="slidenum">
              <a:rPr kumimoji="1" lang="ja-JP" altLang="en-US" smtClean="0"/>
              <a:pPr/>
              <a:t>&lt;#&gt;</a:t>
            </a:fld>
            <a:endParaRPr kumimoji="1" lang="ja-JP" altLang="en-US"/>
          </a:p>
        </p:txBody>
      </p:sp>
    </p:spTree>
    <p:extLst>
      <p:ext uri="{BB962C8B-B14F-4D97-AF65-F5344CB8AC3E}">
        <p14:creationId xmlns="" xmlns:p14="http://schemas.microsoft.com/office/powerpoint/2010/main" val="23755132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a:t>
            </a:fld>
            <a:endParaRPr kumimoji="1" lang="ja-JP" altLang="en-US"/>
          </a:p>
        </p:txBody>
      </p:sp>
    </p:spTree>
    <p:extLst>
      <p:ext uri="{BB962C8B-B14F-4D97-AF65-F5344CB8AC3E}">
        <p14:creationId xmlns:p14="http://schemas.microsoft.com/office/powerpoint/2010/main" xmlns="" val="4292072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10</a:t>
            </a:fld>
            <a:endParaRPr kumimoji="1" lang="ja-JP"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100</a:t>
            </a:fld>
            <a:endParaRPr kumimoji="1" lang="ja-JP"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101</a:t>
            </a:fld>
            <a:endParaRPr kumimoji="1" lang="ja-JP"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102</a:t>
            </a:fld>
            <a:endParaRPr kumimoji="1" lang="ja-JP" altLang="en-US"/>
          </a:p>
        </p:txBody>
      </p:sp>
    </p:spTree>
    <p:extLst>
      <p:ext uri="{BB962C8B-B14F-4D97-AF65-F5344CB8AC3E}">
        <p14:creationId xmlns:p14="http://schemas.microsoft.com/office/powerpoint/2010/main" xmlns="" val="42920726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103</a:t>
            </a:fld>
            <a:endParaRPr kumimoji="1" lang="ja-JP" altLang="en-US"/>
          </a:p>
        </p:txBody>
      </p:sp>
    </p:spTree>
    <p:extLst>
      <p:ext uri="{BB962C8B-B14F-4D97-AF65-F5344CB8AC3E}">
        <p14:creationId xmlns:p14="http://schemas.microsoft.com/office/powerpoint/2010/main" xmlns="" val="23515977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104</a:t>
            </a:fld>
            <a:endParaRPr kumimoji="1" lang="ja-JP"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105</a:t>
            </a:fld>
            <a:endParaRPr kumimoji="1" lang="ja-JP"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106</a:t>
            </a:fld>
            <a:endParaRPr kumimoji="1" lang="ja-JP"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107</a:t>
            </a:fld>
            <a:endParaRPr kumimoji="1" lang="ja-JP"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108</a:t>
            </a:fld>
            <a:endParaRPr kumimoji="1" lang="ja-JP"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109</a:t>
            </a:fld>
            <a:endParaRPr kumimoji="1" lang="ja-JP" altLang="en-US"/>
          </a:p>
        </p:txBody>
      </p:sp>
    </p:spTree>
    <p:extLst>
      <p:ext uri="{BB962C8B-B14F-4D97-AF65-F5344CB8AC3E}">
        <p14:creationId xmlns="" xmlns:p14="http://schemas.microsoft.com/office/powerpoint/2010/main" val="131104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a:t>
            </a:fld>
            <a:endParaRPr kumimoji="1" lang="ja-JP"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110</a:t>
            </a:fld>
            <a:endParaRPr kumimoji="1" lang="ja-JP" altLang="en-US"/>
          </a:p>
        </p:txBody>
      </p:sp>
    </p:spTree>
    <p:extLst>
      <p:ext uri="{BB962C8B-B14F-4D97-AF65-F5344CB8AC3E}">
        <p14:creationId xmlns="" xmlns:p14="http://schemas.microsoft.com/office/powerpoint/2010/main" val="131104267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111</a:t>
            </a:fld>
            <a:endParaRPr kumimoji="1" lang="ja-JP" altLang="en-US"/>
          </a:p>
        </p:txBody>
      </p:sp>
    </p:spTree>
    <p:extLst>
      <p:ext uri="{BB962C8B-B14F-4D97-AF65-F5344CB8AC3E}">
        <p14:creationId xmlns="" xmlns:p14="http://schemas.microsoft.com/office/powerpoint/2010/main" val="131104267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112</a:t>
            </a:fld>
            <a:endParaRPr kumimoji="1" lang="ja-JP" altLang="en-US"/>
          </a:p>
        </p:txBody>
      </p:sp>
    </p:spTree>
    <p:extLst>
      <p:ext uri="{BB962C8B-B14F-4D97-AF65-F5344CB8AC3E}">
        <p14:creationId xmlns="" xmlns:p14="http://schemas.microsoft.com/office/powerpoint/2010/main" val="131104267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113</a:t>
            </a:fld>
            <a:endParaRPr kumimoji="1" lang="ja-JP"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114</a:t>
            </a:fld>
            <a:endParaRPr kumimoji="1" lang="ja-JP"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115</a:t>
            </a:fld>
            <a:endParaRPr kumimoji="1" lang="ja-JP"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116</a:t>
            </a:fld>
            <a:endParaRPr kumimoji="1" lang="ja-JP"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117</a:t>
            </a:fld>
            <a:endParaRPr kumimoji="1" lang="ja-JP"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118</a:t>
            </a:fld>
            <a:endParaRPr kumimoji="1" lang="ja-JP"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119</a:t>
            </a:fld>
            <a:endParaRPr kumimoji="1" lang="ja-JP" altLang="en-US"/>
          </a:p>
        </p:txBody>
      </p:sp>
    </p:spTree>
    <p:extLst>
      <p:ext uri="{BB962C8B-B14F-4D97-AF65-F5344CB8AC3E}">
        <p14:creationId xmlns="" xmlns:p14="http://schemas.microsoft.com/office/powerpoint/2010/main" val="3609902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7219E35-F1A6-4DE7-9B66-E8B2C67F9562}" type="slidenum">
              <a:rPr kumimoji="1" lang="ja-JP" altLang="en-US" smtClean="0"/>
              <a:pPr/>
              <a:t>12</a:t>
            </a:fld>
            <a:endParaRPr kumimoji="1" lang="ja-JP"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120</a:t>
            </a:fld>
            <a:endParaRPr kumimoji="1" lang="ja-JP" altLang="en-US"/>
          </a:p>
        </p:txBody>
      </p:sp>
    </p:spTree>
    <p:extLst>
      <p:ext uri="{BB962C8B-B14F-4D97-AF65-F5344CB8AC3E}">
        <p14:creationId xmlns="" xmlns:p14="http://schemas.microsoft.com/office/powerpoint/2010/main" val="360990215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EBBCE0-85BF-47DA-BA61-2D52D4B80B01}" type="slidenum">
              <a:rPr lang="ja-JP" altLang="en-US" smtClean="0">
                <a:ea typeface="ＭＳ Ｐゴシック" charset="-128"/>
              </a:rPr>
              <a:pPr/>
              <a:t>121</a:t>
            </a:fld>
            <a:endParaRPr lang="en-US" altLang="ja-JP" smtClean="0">
              <a:ea typeface="ＭＳ Ｐゴシック" charset="-128"/>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122</a:t>
            </a:fld>
            <a:endParaRPr kumimoji="1" lang="ja-JP"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123</a:t>
            </a:fld>
            <a:endParaRPr kumimoji="1" lang="ja-JP"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124</a:t>
            </a:fld>
            <a:endParaRPr kumimoji="1" lang="ja-JP"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125</a:t>
            </a:fld>
            <a:endParaRPr kumimoji="1" lang="ja-JP"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126</a:t>
            </a:fld>
            <a:endParaRPr kumimoji="1" lang="ja-JP"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127</a:t>
            </a:fld>
            <a:endParaRPr kumimoji="1" lang="ja-JP"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128</a:t>
            </a:fld>
            <a:endParaRPr kumimoji="1" lang="ja-JP"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129</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7219E35-F1A6-4DE7-9B66-E8B2C67F9562}" type="slidenum">
              <a:rPr kumimoji="1" lang="ja-JP" altLang="en-US" smtClean="0"/>
              <a:pPr/>
              <a:t>13</a:t>
            </a:fld>
            <a:endParaRPr kumimoji="1" lang="ja-JP"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130</a:t>
            </a:fld>
            <a:endParaRPr kumimoji="1" lang="ja-JP"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131</a:t>
            </a:fld>
            <a:endParaRPr kumimoji="1" lang="ja-JP"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132</a:t>
            </a:fld>
            <a:endParaRPr kumimoji="1" lang="ja-JP"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133</a:t>
            </a:fld>
            <a:endParaRPr kumimoji="1" lang="ja-JP" altLang="en-US"/>
          </a:p>
        </p:txBody>
      </p:sp>
    </p:spTree>
    <p:extLst>
      <p:ext uri="{BB962C8B-B14F-4D97-AF65-F5344CB8AC3E}">
        <p14:creationId xmlns:p14="http://schemas.microsoft.com/office/powerpoint/2010/main" xmlns="" val="67805900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134</a:t>
            </a:fld>
            <a:endParaRPr kumimoji="1" lang="ja-JP" altLang="en-US"/>
          </a:p>
        </p:txBody>
      </p:sp>
    </p:spTree>
    <p:extLst>
      <p:ext uri="{BB962C8B-B14F-4D97-AF65-F5344CB8AC3E}">
        <p14:creationId xmlns:p14="http://schemas.microsoft.com/office/powerpoint/2010/main" xmlns="" val="388654893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135</a:t>
            </a:fld>
            <a:endParaRPr kumimoji="1" lang="ja-JP" altLang="en-US"/>
          </a:p>
        </p:txBody>
      </p:sp>
    </p:spTree>
    <p:extLst>
      <p:ext uri="{BB962C8B-B14F-4D97-AF65-F5344CB8AC3E}">
        <p14:creationId xmlns:p14="http://schemas.microsoft.com/office/powerpoint/2010/main" xmlns="" val="183488770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136</a:t>
            </a:fld>
            <a:endParaRPr kumimoji="1" lang="ja-JP" altLang="en-US"/>
          </a:p>
        </p:txBody>
      </p:sp>
    </p:spTree>
    <p:extLst>
      <p:ext uri="{BB962C8B-B14F-4D97-AF65-F5344CB8AC3E}">
        <p14:creationId xmlns="" xmlns:p14="http://schemas.microsoft.com/office/powerpoint/2010/main" val="360990215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137</a:t>
            </a:fld>
            <a:endParaRPr kumimoji="1" lang="ja-JP" altLang="en-US"/>
          </a:p>
        </p:txBody>
      </p:sp>
    </p:spTree>
    <p:extLst>
      <p:ext uri="{BB962C8B-B14F-4D97-AF65-F5344CB8AC3E}">
        <p14:creationId xmlns="" xmlns:p14="http://schemas.microsoft.com/office/powerpoint/2010/main" val="360990215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138</a:t>
            </a:fld>
            <a:endParaRPr kumimoji="1" lang="ja-JP" altLang="en-US"/>
          </a:p>
        </p:txBody>
      </p:sp>
    </p:spTree>
    <p:extLst>
      <p:ext uri="{BB962C8B-B14F-4D97-AF65-F5344CB8AC3E}">
        <p14:creationId xmlns="" xmlns:p14="http://schemas.microsoft.com/office/powerpoint/2010/main" val="360990215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139</a:t>
            </a:fld>
            <a:endParaRPr kumimoji="1" lang="ja-JP" altLang="en-US"/>
          </a:p>
        </p:txBody>
      </p:sp>
    </p:spTree>
    <p:extLst>
      <p:ext uri="{BB962C8B-B14F-4D97-AF65-F5344CB8AC3E}">
        <p14:creationId xmlns="" xmlns:p14="http://schemas.microsoft.com/office/powerpoint/2010/main" val="3609902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14</a:t>
            </a:fld>
            <a:endParaRPr kumimoji="1" lang="ja-JP"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140</a:t>
            </a:fld>
            <a:endParaRPr kumimoji="1" lang="ja-JP" altLang="en-US"/>
          </a:p>
        </p:txBody>
      </p:sp>
    </p:spTree>
    <p:extLst>
      <p:ext uri="{BB962C8B-B14F-4D97-AF65-F5344CB8AC3E}">
        <p14:creationId xmlns:p14="http://schemas.microsoft.com/office/powerpoint/2010/main" xmlns="" val="360990215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141</a:t>
            </a:fld>
            <a:endParaRPr kumimoji="1" lang="ja-JP" altLang="en-US"/>
          </a:p>
        </p:txBody>
      </p:sp>
    </p:spTree>
    <p:extLst>
      <p:ext uri="{BB962C8B-B14F-4D97-AF65-F5344CB8AC3E}">
        <p14:creationId xmlns:p14="http://schemas.microsoft.com/office/powerpoint/2010/main" xmlns="" val="362786227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142</a:t>
            </a:fld>
            <a:endParaRPr kumimoji="1" lang="ja-JP" altLang="en-US"/>
          </a:p>
        </p:txBody>
      </p:sp>
    </p:spTree>
    <p:extLst>
      <p:ext uri="{BB962C8B-B14F-4D97-AF65-F5344CB8AC3E}">
        <p14:creationId xmlns:p14="http://schemas.microsoft.com/office/powerpoint/2010/main" xmlns="" val="390654192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143</a:t>
            </a:fld>
            <a:endParaRPr kumimoji="1" lang="ja-JP" altLang="en-US"/>
          </a:p>
        </p:txBody>
      </p:sp>
    </p:spTree>
    <p:extLst>
      <p:ext uri="{BB962C8B-B14F-4D97-AF65-F5344CB8AC3E}">
        <p14:creationId xmlns:p14="http://schemas.microsoft.com/office/powerpoint/2010/main" xmlns="" val="177087913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144</a:t>
            </a:fld>
            <a:endParaRPr kumimoji="1" lang="ja-JP" altLang="en-US"/>
          </a:p>
        </p:txBody>
      </p:sp>
    </p:spTree>
    <p:extLst>
      <p:ext uri="{BB962C8B-B14F-4D97-AF65-F5344CB8AC3E}">
        <p14:creationId xmlns:p14="http://schemas.microsoft.com/office/powerpoint/2010/main" xmlns="" val="67013425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145</a:t>
            </a:fld>
            <a:endParaRPr kumimoji="1" lang="ja-JP" altLang="en-US"/>
          </a:p>
        </p:txBody>
      </p:sp>
    </p:spTree>
    <p:extLst>
      <p:ext uri="{BB962C8B-B14F-4D97-AF65-F5344CB8AC3E}">
        <p14:creationId xmlns:p14="http://schemas.microsoft.com/office/powerpoint/2010/main" xmlns="" val="17961550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146</a:t>
            </a:fld>
            <a:endParaRPr kumimoji="1" lang="ja-JP" altLang="en-US"/>
          </a:p>
        </p:txBody>
      </p:sp>
    </p:spTree>
    <p:extLst>
      <p:ext uri="{BB962C8B-B14F-4D97-AF65-F5344CB8AC3E}">
        <p14:creationId xmlns:p14="http://schemas.microsoft.com/office/powerpoint/2010/main" xmlns="" val="85829145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147</a:t>
            </a:fld>
            <a:endParaRPr kumimoji="1" lang="ja-JP" altLang="en-US"/>
          </a:p>
        </p:txBody>
      </p:sp>
    </p:spTree>
    <p:extLst>
      <p:ext uri="{BB962C8B-B14F-4D97-AF65-F5344CB8AC3E}">
        <p14:creationId xmlns:p14="http://schemas.microsoft.com/office/powerpoint/2010/main" xmlns="" val="382844227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148</a:t>
            </a:fld>
            <a:endParaRPr kumimoji="1" lang="ja-JP" altLang="en-US"/>
          </a:p>
        </p:txBody>
      </p:sp>
    </p:spTree>
    <p:extLst>
      <p:ext uri="{BB962C8B-B14F-4D97-AF65-F5344CB8AC3E}">
        <p14:creationId xmlns:p14="http://schemas.microsoft.com/office/powerpoint/2010/main" xmlns="" val="283635501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149</a:t>
            </a:fld>
            <a:endParaRPr kumimoji="1" lang="ja-JP" altLang="en-US"/>
          </a:p>
        </p:txBody>
      </p:sp>
    </p:spTree>
    <p:extLst>
      <p:ext uri="{BB962C8B-B14F-4D97-AF65-F5344CB8AC3E}">
        <p14:creationId xmlns:p14="http://schemas.microsoft.com/office/powerpoint/2010/main" xmlns="" val="651630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15</a:t>
            </a:fld>
            <a:endParaRPr kumimoji="1" lang="ja-JP"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150</a:t>
            </a:fld>
            <a:endParaRPr kumimoji="1" lang="ja-JP" altLang="en-US"/>
          </a:p>
        </p:txBody>
      </p:sp>
    </p:spTree>
    <p:extLst>
      <p:ext uri="{BB962C8B-B14F-4D97-AF65-F5344CB8AC3E}">
        <p14:creationId xmlns:p14="http://schemas.microsoft.com/office/powerpoint/2010/main" xmlns="" val="222417091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151</a:t>
            </a:fld>
            <a:endParaRPr kumimoji="1" lang="ja-JP" altLang="en-US"/>
          </a:p>
        </p:txBody>
      </p:sp>
    </p:spTree>
    <p:extLst>
      <p:ext uri="{BB962C8B-B14F-4D97-AF65-F5344CB8AC3E}">
        <p14:creationId xmlns:p14="http://schemas.microsoft.com/office/powerpoint/2010/main" xmlns="" val="10870629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152</a:t>
            </a:fld>
            <a:endParaRPr kumimoji="1" lang="ja-JP" altLang="en-US"/>
          </a:p>
        </p:txBody>
      </p:sp>
    </p:spTree>
    <p:extLst>
      <p:ext uri="{BB962C8B-B14F-4D97-AF65-F5344CB8AC3E}">
        <p14:creationId xmlns:p14="http://schemas.microsoft.com/office/powerpoint/2010/main" xmlns="" val="304737621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153</a:t>
            </a:fld>
            <a:endParaRPr kumimoji="1" lang="ja-JP" altLang="en-US"/>
          </a:p>
        </p:txBody>
      </p:sp>
    </p:spTree>
    <p:extLst>
      <p:ext uri="{BB962C8B-B14F-4D97-AF65-F5344CB8AC3E}">
        <p14:creationId xmlns:p14="http://schemas.microsoft.com/office/powerpoint/2010/main" xmlns="" val="30017442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154</a:t>
            </a:fld>
            <a:endParaRPr kumimoji="1" lang="ja-JP" altLang="en-US"/>
          </a:p>
        </p:txBody>
      </p:sp>
    </p:spTree>
    <p:extLst>
      <p:ext uri="{BB962C8B-B14F-4D97-AF65-F5344CB8AC3E}">
        <p14:creationId xmlns:p14="http://schemas.microsoft.com/office/powerpoint/2010/main" xmlns="" val="121058867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155</a:t>
            </a:fld>
            <a:endParaRPr kumimoji="1" lang="ja-JP" altLang="en-US"/>
          </a:p>
        </p:txBody>
      </p:sp>
    </p:spTree>
    <p:extLst>
      <p:ext uri="{BB962C8B-B14F-4D97-AF65-F5344CB8AC3E}">
        <p14:creationId xmlns:p14="http://schemas.microsoft.com/office/powerpoint/2010/main" xmlns="" val="406826562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156</a:t>
            </a:fld>
            <a:endParaRPr kumimoji="1" lang="ja-JP" altLang="en-US"/>
          </a:p>
        </p:txBody>
      </p:sp>
    </p:spTree>
    <p:extLst>
      <p:ext uri="{BB962C8B-B14F-4D97-AF65-F5344CB8AC3E}">
        <p14:creationId xmlns:p14="http://schemas.microsoft.com/office/powerpoint/2010/main" xmlns="" val="102678295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157</a:t>
            </a:fld>
            <a:endParaRPr kumimoji="1" lang="ja-JP" altLang="en-US"/>
          </a:p>
        </p:txBody>
      </p:sp>
    </p:spTree>
    <p:extLst>
      <p:ext uri="{BB962C8B-B14F-4D97-AF65-F5344CB8AC3E}">
        <p14:creationId xmlns:p14="http://schemas.microsoft.com/office/powerpoint/2010/main" xmlns="" val="260873411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158</a:t>
            </a:fld>
            <a:endParaRPr kumimoji="1" lang="ja-JP" altLang="en-US"/>
          </a:p>
        </p:txBody>
      </p:sp>
    </p:spTree>
    <p:extLst>
      <p:ext uri="{BB962C8B-B14F-4D97-AF65-F5344CB8AC3E}">
        <p14:creationId xmlns="" xmlns:p14="http://schemas.microsoft.com/office/powerpoint/2010/main" val="362786227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159</a:t>
            </a:fld>
            <a:endParaRPr kumimoji="1" lang="ja-JP" altLang="en-US"/>
          </a:p>
        </p:txBody>
      </p:sp>
    </p:spTree>
    <p:extLst>
      <p:ext uri="{BB962C8B-B14F-4D97-AF65-F5344CB8AC3E}">
        <p14:creationId xmlns="" xmlns:p14="http://schemas.microsoft.com/office/powerpoint/2010/main" val="362786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16</a:t>
            </a:fld>
            <a:endParaRPr kumimoji="1" lang="ja-JP"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160</a:t>
            </a:fld>
            <a:endParaRPr kumimoji="1" lang="ja-JP" altLang="en-US"/>
          </a:p>
        </p:txBody>
      </p:sp>
    </p:spTree>
    <p:extLst>
      <p:ext uri="{BB962C8B-B14F-4D97-AF65-F5344CB8AC3E}">
        <p14:creationId xmlns="" xmlns:p14="http://schemas.microsoft.com/office/powerpoint/2010/main" val="362786227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161</a:t>
            </a:fld>
            <a:endParaRPr kumimoji="1" lang="ja-JP" altLang="en-US"/>
          </a:p>
        </p:txBody>
      </p:sp>
    </p:spTree>
    <p:extLst>
      <p:ext uri="{BB962C8B-B14F-4D97-AF65-F5344CB8AC3E}">
        <p14:creationId xmlns="" xmlns:p14="http://schemas.microsoft.com/office/powerpoint/2010/main" val="362786227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162</a:t>
            </a:fld>
            <a:endParaRPr kumimoji="1" lang="ja-JP" altLang="en-US"/>
          </a:p>
        </p:txBody>
      </p:sp>
    </p:spTree>
    <p:extLst>
      <p:ext uri="{BB962C8B-B14F-4D97-AF65-F5344CB8AC3E}">
        <p14:creationId xmlns="" xmlns:p14="http://schemas.microsoft.com/office/powerpoint/2010/main" val="362786227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163</a:t>
            </a:fld>
            <a:endParaRPr kumimoji="1" lang="ja-JP" alt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164</a:t>
            </a:fld>
            <a:endParaRPr kumimoji="1" lang="ja-JP" altLang="en-US"/>
          </a:p>
        </p:txBody>
      </p:sp>
    </p:spTree>
    <p:extLst>
      <p:ext uri="{BB962C8B-B14F-4D97-AF65-F5344CB8AC3E}">
        <p14:creationId xmlns="" xmlns:p14="http://schemas.microsoft.com/office/powerpoint/2010/main" val="335387843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165</a:t>
            </a:fld>
            <a:endParaRPr kumimoji="1" lang="ja-JP" alt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166</a:t>
            </a:fld>
            <a:endParaRPr kumimoji="1" lang="ja-JP" altLang="en-US"/>
          </a:p>
        </p:txBody>
      </p:sp>
    </p:spTree>
    <p:extLst>
      <p:ext uri="{BB962C8B-B14F-4D97-AF65-F5344CB8AC3E}">
        <p14:creationId xmlns="" xmlns:p14="http://schemas.microsoft.com/office/powerpoint/2010/main" val="202783494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167</a:t>
            </a:fld>
            <a:endParaRPr kumimoji="1" lang="ja-JP" altLang="en-US"/>
          </a:p>
        </p:txBody>
      </p:sp>
    </p:spTree>
    <p:extLst>
      <p:ext uri="{BB962C8B-B14F-4D97-AF65-F5344CB8AC3E}">
        <p14:creationId xmlns="" xmlns:p14="http://schemas.microsoft.com/office/powerpoint/2010/main" val="202783494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168</a:t>
            </a:fld>
            <a:endParaRPr kumimoji="1" lang="ja-JP" altLang="en-US"/>
          </a:p>
        </p:txBody>
      </p:sp>
    </p:spTree>
    <p:extLst>
      <p:ext uri="{BB962C8B-B14F-4D97-AF65-F5344CB8AC3E}">
        <p14:creationId xmlns="" xmlns:p14="http://schemas.microsoft.com/office/powerpoint/2010/main" val="202783494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169</a:t>
            </a:fld>
            <a:endParaRPr kumimoji="1" lang="ja-JP" altLang="en-US"/>
          </a:p>
        </p:txBody>
      </p:sp>
    </p:spTree>
    <p:extLst>
      <p:ext uri="{BB962C8B-B14F-4D97-AF65-F5344CB8AC3E}">
        <p14:creationId xmlns="" xmlns:p14="http://schemas.microsoft.com/office/powerpoint/2010/main" val="1510829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17</a:t>
            </a:fld>
            <a:endParaRPr kumimoji="1" lang="ja-JP" alt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170</a:t>
            </a:fld>
            <a:endParaRPr kumimoji="1" lang="ja-JP" alt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171</a:t>
            </a:fld>
            <a:endParaRPr kumimoji="1" lang="ja-JP" alt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172</a:t>
            </a:fld>
            <a:endParaRPr kumimoji="1" lang="ja-JP" alt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173</a:t>
            </a:fld>
            <a:endParaRPr kumimoji="1" lang="ja-JP" alt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174</a:t>
            </a:fld>
            <a:endParaRPr kumimoji="1" lang="ja-JP" alt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175</a:t>
            </a:fld>
            <a:endParaRPr kumimoji="1" lang="ja-JP" alt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176</a:t>
            </a:fld>
            <a:endParaRPr kumimoji="1" lang="ja-JP" alt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177</a:t>
            </a:fld>
            <a:endParaRPr kumimoji="1" lang="ja-JP" alt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178</a:t>
            </a:fld>
            <a:endParaRPr kumimoji="1" lang="ja-JP" alt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179</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18</a:t>
            </a:fld>
            <a:endParaRPr kumimoji="1" lang="ja-JP" alt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180</a:t>
            </a:fld>
            <a:endParaRPr kumimoji="1" lang="ja-JP" alt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181</a:t>
            </a:fld>
            <a:endParaRPr kumimoji="1" lang="ja-JP" alt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182</a:t>
            </a:fld>
            <a:endParaRPr kumimoji="1" lang="ja-JP" alt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183</a:t>
            </a:fld>
            <a:endParaRPr kumimoji="1" lang="ja-JP" alt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184</a:t>
            </a:fld>
            <a:endParaRPr kumimoji="1" lang="ja-JP" alt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185</a:t>
            </a:fld>
            <a:endParaRPr kumimoji="1" lang="ja-JP" alt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186</a:t>
            </a:fld>
            <a:endParaRPr kumimoji="1" lang="ja-JP" alt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187</a:t>
            </a:fld>
            <a:endParaRPr kumimoji="1" lang="ja-JP" alt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188</a:t>
            </a:fld>
            <a:endParaRPr kumimoji="1" lang="ja-JP" alt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189</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19</a:t>
            </a:fld>
            <a:endParaRPr kumimoji="1" lang="ja-JP" alt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190</a:t>
            </a:fld>
            <a:endParaRPr kumimoji="1" lang="ja-JP" alt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191</a:t>
            </a:fld>
            <a:endParaRPr kumimoji="1" lang="ja-JP" alt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192</a:t>
            </a:fld>
            <a:endParaRPr kumimoji="1" lang="ja-JP" alt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193</a:t>
            </a:fld>
            <a:endParaRPr kumimoji="1" lang="ja-JP" alt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194</a:t>
            </a:fld>
            <a:endParaRPr kumimoji="1" lang="ja-JP" alt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195</a:t>
            </a:fld>
            <a:endParaRPr kumimoji="1" lang="ja-JP" alt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196</a:t>
            </a:fld>
            <a:endParaRPr kumimoji="1" lang="ja-JP" alt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197</a:t>
            </a:fld>
            <a:endParaRPr kumimoji="1" lang="ja-JP" alt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198</a:t>
            </a:fld>
            <a:endParaRPr kumimoji="1" lang="ja-JP" alt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199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20</a:t>
            </a:fld>
            <a:endParaRPr kumimoji="1" lang="ja-JP" alt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200</a:t>
            </a:fld>
            <a:endParaRPr kumimoji="1" lang="ja-JP" alt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201</a:t>
            </a:fld>
            <a:endParaRPr kumimoji="1" lang="ja-JP" alt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202</a:t>
            </a:fld>
            <a:endParaRPr kumimoji="1" lang="ja-JP" alt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203</a:t>
            </a:fld>
            <a:endParaRPr kumimoji="1" lang="ja-JP" alt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204</a:t>
            </a:fld>
            <a:endParaRPr kumimoji="1" lang="ja-JP" alt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205</a:t>
            </a:fld>
            <a:endParaRPr kumimoji="1" lang="ja-JP" alt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206</a:t>
            </a:fld>
            <a:endParaRPr kumimoji="1" lang="ja-JP" alt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207</a:t>
            </a:fld>
            <a:endParaRPr kumimoji="1" lang="ja-JP" alt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208</a:t>
            </a:fld>
            <a:endParaRPr kumimoji="1" lang="ja-JP" alt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209</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21</a:t>
            </a:fld>
            <a:endParaRPr kumimoji="1" lang="ja-JP" alt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210</a:t>
            </a:fld>
            <a:endParaRPr kumimoji="1" lang="ja-JP" alt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211</a:t>
            </a:fld>
            <a:endParaRPr kumimoji="1" lang="ja-JP" alt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212</a:t>
            </a:fld>
            <a:endParaRPr kumimoji="1" lang="ja-JP" alt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213</a:t>
            </a:fld>
            <a:endParaRPr kumimoji="1" lang="ja-JP" alt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214</a:t>
            </a:fld>
            <a:endParaRPr kumimoji="1" lang="ja-JP" alt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215</a:t>
            </a:fld>
            <a:endParaRPr kumimoji="1" lang="ja-JP" alt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216</a:t>
            </a:fld>
            <a:endParaRPr kumimoji="1" lang="ja-JP" alt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217</a:t>
            </a:fld>
            <a:endParaRPr kumimoji="1" lang="ja-JP" alt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218</a:t>
            </a:fld>
            <a:endParaRPr kumimoji="1" lang="ja-JP" alt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219</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22</a:t>
            </a:fld>
            <a:endParaRPr kumimoji="1" lang="ja-JP" altLang="en-US"/>
          </a:p>
        </p:txBody>
      </p:sp>
    </p:spTree>
    <p:extLst>
      <p:ext uri="{BB962C8B-B14F-4D97-AF65-F5344CB8AC3E}">
        <p14:creationId xmlns:p14="http://schemas.microsoft.com/office/powerpoint/2010/main" xmlns="" val="3324429100"/>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220</a:t>
            </a:fld>
            <a:endParaRPr kumimoji="1" lang="ja-JP" alt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221</a:t>
            </a:fld>
            <a:endParaRPr kumimoji="1" lang="ja-JP" alt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222</a:t>
            </a:fld>
            <a:endParaRPr kumimoji="1" lang="ja-JP" alt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223</a:t>
            </a:fld>
            <a:endParaRPr kumimoji="1" lang="ja-JP" alt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224</a:t>
            </a:fld>
            <a:endParaRPr kumimoji="1" lang="ja-JP" alt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225</a:t>
            </a:fld>
            <a:endParaRPr kumimoji="1" lang="ja-JP" altLang="en-US"/>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226</a:t>
            </a:fld>
            <a:endParaRPr kumimoji="1" lang="ja-JP" alt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227</a:t>
            </a:fld>
            <a:endParaRPr kumimoji="1" lang="ja-JP" alt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228</a:t>
            </a:fld>
            <a:endParaRPr kumimoji="1" lang="ja-JP" alt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229</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23</a:t>
            </a:fld>
            <a:endParaRPr kumimoji="1" lang="ja-JP" altLang="en-US"/>
          </a:p>
        </p:txBody>
      </p:sp>
    </p:spTree>
    <p:extLst>
      <p:ext uri="{BB962C8B-B14F-4D97-AF65-F5344CB8AC3E}">
        <p14:creationId xmlns:p14="http://schemas.microsoft.com/office/powerpoint/2010/main" xmlns="" val="1048074599"/>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230</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25</a:t>
            </a:fld>
            <a:endParaRPr kumimoji="1" lang="ja-JP" altLang="en-US"/>
          </a:p>
        </p:txBody>
      </p:sp>
    </p:spTree>
    <p:extLst>
      <p:ext uri="{BB962C8B-B14F-4D97-AF65-F5344CB8AC3E}">
        <p14:creationId xmlns:p14="http://schemas.microsoft.com/office/powerpoint/2010/main" xmlns="" val="3719318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EBBCE0-85BF-47DA-BA61-2D52D4B80B01}" type="slidenum">
              <a:rPr lang="ja-JP" altLang="en-US" smtClean="0">
                <a:ea typeface="ＭＳ Ｐゴシック" charset="-128"/>
              </a:rPr>
              <a:pPr/>
              <a:t>28</a:t>
            </a:fld>
            <a:endParaRPr lang="en-US" altLang="ja-JP"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7219E35-F1A6-4DE7-9B66-E8B2C67F9562}"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7219E35-F1A6-4DE7-9B66-E8B2C67F9562}"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C856212-0682-4616-8450-0BE70AA16C4A}"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C856212-0682-4616-8450-0BE70AA16C4A}"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C856212-0682-4616-8450-0BE70AA16C4A}"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7219E35-F1A6-4DE7-9B66-E8B2C67F9562}"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7219E35-F1A6-4DE7-9B66-E8B2C67F9562}"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7219E35-F1A6-4DE7-9B66-E8B2C67F9562}"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7219E35-F1A6-4DE7-9B66-E8B2C67F9562}"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55</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7219E35-F1A6-4DE7-9B66-E8B2C67F9562}" type="slidenum">
              <a:rPr kumimoji="1" lang="ja-JP" altLang="en-US" smtClean="0"/>
              <a:pPr/>
              <a:t>59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60</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61</a:t>
            </a:fld>
            <a:endParaRPr kumimoji="1"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62</a:t>
            </a:fld>
            <a:endParaRPr kumimoji="1"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63</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64</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65</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66</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67</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69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70</a:t>
            </a:fld>
            <a:endParaRPr kumimoji="1" lang="ja-JP"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71</a:t>
            </a:fld>
            <a:endParaRPr kumimoji="1" lang="ja-JP"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72</a:t>
            </a:fld>
            <a:endParaRPr kumimoji="1" lang="ja-JP"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73</a:t>
            </a:fld>
            <a:endParaRPr kumimoji="1"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74</a:t>
            </a:fld>
            <a:endParaRPr kumimoji="1" lang="ja-JP"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75</a:t>
            </a:fld>
            <a:endParaRPr kumimoji="1"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76</a:t>
            </a:fld>
            <a:endParaRPr kumimoji="1" lang="ja-JP"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77</a:t>
            </a:fld>
            <a:endParaRPr kumimoji="1" lang="ja-JP"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78</a:t>
            </a:fld>
            <a:endParaRPr kumimoji="1" lang="ja-JP"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79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8</a:t>
            </a:fld>
            <a:endParaRPr kumimoji="1" lang="ja-JP"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80</a:t>
            </a:fld>
            <a:endParaRPr kumimoji="1" lang="ja-JP" altLang="en-US"/>
          </a:p>
        </p:txBody>
      </p:sp>
    </p:spTree>
    <p:extLst>
      <p:ext uri="{BB962C8B-B14F-4D97-AF65-F5344CB8AC3E}">
        <p14:creationId xmlns:p14="http://schemas.microsoft.com/office/powerpoint/2010/main" xmlns="" val="7106722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81</a:t>
            </a:fld>
            <a:endParaRPr kumimoji="1" lang="ja-JP"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82</a:t>
            </a:fld>
            <a:endParaRPr kumimoji="1" lang="ja-JP" altLang="en-US"/>
          </a:p>
        </p:txBody>
      </p:sp>
    </p:spTree>
    <p:extLst>
      <p:ext uri="{BB962C8B-B14F-4D97-AF65-F5344CB8AC3E}">
        <p14:creationId xmlns:p14="http://schemas.microsoft.com/office/powerpoint/2010/main" xmlns="" val="4568883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83</a:t>
            </a:fld>
            <a:endParaRPr kumimoji="1" lang="ja-JP" altLang="en-US"/>
          </a:p>
        </p:txBody>
      </p:sp>
    </p:spTree>
    <p:extLst>
      <p:ext uri="{BB962C8B-B14F-4D97-AF65-F5344CB8AC3E}">
        <p14:creationId xmlns:p14="http://schemas.microsoft.com/office/powerpoint/2010/main" xmlns="" val="17449460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84</a:t>
            </a:fld>
            <a:endParaRPr kumimoji="1" lang="ja-JP" altLang="en-US"/>
          </a:p>
        </p:txBody>
      </p:sp>
    </p:spTree>
    <p:extLst>
      <p:ext uri="{BB962C8B-B14F-4D97-AF65-F5344CB8AC3E}">
        <p14:creationId xmlns:p14="http://schemas.microsoft.com/office/powerpoint/2010/main" xmlns="" val="11212013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85</a:t>
            </a:fld>
            <a:endParaRPr kumimoji="1" lang="ja-JP"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86</a:t>
            </a:fld>
            <a:endParaRPr kumimoji="1" lang="ja-JP"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3EEEC6-3298-4735-8317-ABDBEB1EBB41}" type="slidenum">
              <a:rPr kumimoji="1" lang="ja-JP" altLang="en-US" smtClean="0"/>
              <a:pPr/>
              <a:t>87</a:t>
            </a:fld>
            <a:endParaRPr kumimoji="1" lang="ja-JP"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3EEEC6-3298-4735-8317-ABDBEB1EBB41}" type="slidenum">
              <a:rPr kumimoji="1" lang="ja-JP" altLang="en-US" smtClean="0"/>
              <a:pPr/>
              <a:t>88</a:t>
            </a:fld>
            <a:endParaRPr kumimoji="1" lang="ja-JP"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89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9</a:t>
            </a:fld>
            <a:endParaRPr kumimoji="1" lang="ja-JP"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90</a:t>
            </a:fld>
            <a:endParaRPr kumimoji="1" lang="ja-JP"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91</a:t>
            </a:fld>
            <a:endParaRPr kumimoji="1" lang="ja-JP"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92</a:t>
            </a:fld>
            <a:endParaRPr kumimoji="1" lang="ja-JP"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93</a:t>
            </a:fld>
            <a:endParaRPr kumimoji="1" lang="ja-JP"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94</a:t>
            </a:fld>
            <a:endParaRPr kumimoji="1" lang="ja-JP"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95</a:t>
            </a:fld>
            <a:endParaRPr kumimoji="1" lang="ja-JP"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96</a:t>
            </a:fld>
            <a:endParaRPr kumimoji="1" lang="ja-JP"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97</a:t>
            </a:fld>
            <a:endParaRPr kumimoji="1" lang="ja-JP"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98</a:t>
            </a:fld>
            <a:endParaRPr kumimoji="1" lang="ja-JP"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99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EA230CB-EA0E-4B2C-A479-CFB7B2F752EE}" type="datetimeFigureOut">
              <a:rPr kumimoji="1" lang="ja-JP" altLang="en-US" smtClean="0"/>
              <a:pPr/>
              <a:t>2015/9/14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BC9CC7-74FA-4A1D-BC33-ACA4719039A5}"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EA230CB-EA0E-4B2C-A479-CFB7B2F752EE}" type="datetimeFigureOut">
              <a:rPr kumimoji="1" lang="ja-JP" altLang="en-US" smtClean="0"/>
              <a:pPr/>
              <a:t>2015/9/14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BC9CC7-74FA-4A1D-BC33-ACA4719039A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EA230CB-EA0E-4B2C-A479-CFB7B2F752EE}" type="datetimeFigureOut">
              <a:rPr kumimoji="1" lang="ja-JP" altLang="en-US" smtClean="0"/>
              <a:pPr/>
              <a:t>2015/9/14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BC9CC7-74FA-4A1D-BC33-ACA4719039A5}"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EA230CB-EA0E-4B2C-A479-CFB7B2F752EE}" type="datetimeFigureOut">
              <a:rPr kumimoji="1" lang="ja-JP" altLang="en-US" smtClean="0"/>
              <a:pPr/>
              <a:t>2015/9/14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BC9CC7-74FA-4A1D-BC33-ACA4719039A5}"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EA230CB-EA0E-4B2C-A479-CFB7B2F752EE}" type="datetimeFigureOut">
              <a:rPr kumimoji="1" lang="ja-JP" altLang="en-US" smtClean="0"/>
              <a:pPr/>
              <a:t>2015/9/14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BC9CC7-74FA-4A1D-BC33-ACA4719039A5}"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EA230CB-EA0E-4B2C-A479-CFB7B2F752EE}" type="datetimeFigureOut">
              <a:rPr kumimoji="1" lang="ja-JP" altLang="en-US" smtClean="0"/>
              <a:pPr/>
              <a:t>2015/9/14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7BC9CC7-74FA-4A1D-BC33-ACA4719039A5}"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EA230CB-EA0E-4B2C-A479-CFB7B2F752EE}" type="datetimeFigureOut">
              <a:rPr kumimoji="1" lang="ja-JP" altLang="en-US" smtClean="0"/>
              <a:pPr/>
              <a:t>2015/9/14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7BC9CC7-74FA-4A1D-BC33-ACA4719039A5}"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EA230CB-EA0E-4B2C-A479-CFB7B2F752EE}" type="datetimeFigureOut">
              <a:rPr kumimoji="1" lang="ja-JP" altLang="en-US" smtClean="0"/>
              <a:pPr/>
              <a:t>2015/9/14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7BC9CC7-74FA-4A1D-BC33-ACA4719039A5}"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EA230CB-EA0E-4B2C-A479-CFB7B2F752EE}" type="datetimeFigureOut">
              <a:rPr kumimoji="1" lang="ja-JP" altLang="en-US" smtClean="0"/>
              <a:pPr/>
              <a:t>2015/9/14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7BC9CC7-74FA-4A1D-BC33-ACA4719039A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EA230CB-EA0E-4B2C-A479-CFB7B2F752EE}" type="datetimeFigureOut">
              <a:rPr kumimoji="1" lang="ja-JP" altLang="en-US" smtClean="0"/>
              <a:pPr/>
              <a:t>2015/9/14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7BC9CC7-74FA-4A1D-BC33-ACA4719039A5}"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EA230CB-EA0E-4B2C-A479-CFB7B2F752EE}" type="datetimeFigureOut">
              <a:rPr kumimoji="1" lang="ja-JP" altLang="en-US" smtClean="0"/>
              <a:pPr/>
              <a:t>2015/9/14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7BC9CC7-74FA-4A1D-BC33-ACA4719039A5}"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230CB-EA0E-4B2C-A479-CFB7B2F752EE}" type="datetimeFigureOut">
              <a:rPr kumimoji="1" lang="ja-JP" altLang="en-US" smtClean="0"/>
              <a:pPr/>
              <a:t>2015/9/14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C9CC7-74FA-4A1D-BC33-ACA4719039A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en.wikipedia.org/wiki/League_of_Nations" TargetMode="External"/><Relationship Id="rId2" Type="http://schemas.openxmlformats.org/officeDocument/2006/relationships/notesSlide" Target="../notesSlides/notesSlide147.xml"/><Relationship Id="rId1" Type="http://schemas.openxmlformats.org/officeDocument/2006/relationships/slideLayout" Target="../slideLayouts/slideLayout2.xml"/><Relationship Id="rId5" Type="http://schemas.openxmlformats.org/officeDocument/2006/relationships/hyperlink" Target="https://en.wikipedia.org/wiki/Tourism" TargetMode="External"/><Relationship Id="rId4" Type="http://schemas.openxmlformats.org/officeDocument/2006/relationships/hyperlink" Target="https://en.wikipedia.org/wiki/United_Nations" TargetMode="Externa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hyperlink" Target="http://www.jinryu.jp/201411171685.html" TargetMode="External"/><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package" Target="../embeddings/Microsoft_Office_PowerPoint_____6.sldx"/></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PowerPoint_____1.sldx"/></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PowerPoint_____2.sldx"/></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package" Target="../embeddings/Microsoft_Office_PowerPoint_____4.sldx"/><Relationship Id="rId4" Type="http://schemas.openxmlformats.org/officeDocument/2006/relationships/package" Target="../embeddings/Microsoft_Office_PowerPoint_____3.sldx"/></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PowerPoint_____5.sldx"/></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2.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3.bin"/></Relationships>
</file>

<file path=ppt/slides/_rels/slide89.xml.rels><?xml version="1.0" encoding="UTF-8" standalone="yes"?>
<Relationships xmlns="http://schemas.openxmlformats.org/package/2006/relationships"><Relationship Id="rId3" Type="http://schemas.openxmlformats.org/officeDocument/2006/relationships/hyperlink" Target="http://www.jinryu.jp/20140410205.html"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548680"/>
            <a:ext cx="8352928" cy="2190105"/>
          </a:xfrm>
          <a:solidFill>
            <a:srgbClr val="FFFF00"/>
          </a:solidFill>
          <a:ln w="57150">
            <a:solidFill>
              <a:schemeClr val="tx1">
                <a:lumMod val="95000"/>
                <a:lumOff val="5000"/>
              </a:schemeClr>
            </a:solidFill>
          </a:ln>
        </p:spPr>
        <p:txBody>
          <a:bodyPr>
            <a:normAutofit/>
          </a:bodyPr>
          <a:lstStyle/>
          <a:p>
            <a:r>
              <a:rPr kumimoji="1" lang="en-US" altLang="ja-JP" sz="6000" dirty="0" smtClean="0"/>
              <a:t>Tourism</a:t>
            </a:r>
            <a:r>
              <a:rPr kumimoji="1" lang="ja-JP" altLang="en-US" sz="6000" dirty="0" smtClean="0"/>
              <a:t>　</a:t>
            </a:r>
            <a:r>
              <a:rPr kumimoji="1" lang="en-US" altLang="ja-JP" sz="6000" dirty="0" smtClean="0"/>
              <a:t>Policy</a:t>
            </a:r>
            <a:r>
              <a:rPr kumimoji="1" lang="ja-JP" altLang="en-US" sz="6000" dirty="0" smtClean="0"/>
              <a:t>　</a:t>
            </a:r>
            <a:r>
              <a:rPr kumimoji="1" lang="en-US" altLang="ja-JP" sz="6000" dirty="0" smtClean="0"/>
              <a:t>in</a:t>
            </a:r>
            <a:r>
              <a:rPr kumimoji="1" lang="ja-JP" altLang="en-US" sz="6000" dirty="0" smtClean="0"/>
              <a:t>　</a:t>
            </a:r>
            <a:r>
              <a:rPr kumimoji="1" lang="en-US" altLang="ja-JP" sz="6000" dirty="0" smtClean="0"/>
              <a:t>Japan</a:t>
            </a:r>
            <a:endParaRPr kumimoji="1" lang="ja-JP" altLang="en-US" sz="6000" dirty="0"/>
          </a:p>
        </p:txBody>
      </p:sp>
      <p:sp>
        <p:nvSpPr>
          <p:cNvPr id="3" name="サブタイトル 2"/>
          <p:cNvSpPr>
            <a:spLocks noGrp="1"/>
          </p:cNvSpPr>
          <p:nvPr>
            <p:ph type="subTitle" idx="1"/>
          </p:nvPr>
        </p:nvSpPr>
        <p:spPr>
          <a:xfrm>
            <a:off x="1371600" y="4797152"/>
            <a:ext cx="6400800" cy="1872208"/>
          </a:xfrm>
          <a:ln>
            <a:solidFill>
              <a:schemeClr val="tx1"/>
            </a:solidFill>
            <a:prstDash val="lgDashDotDot"/>
          </a:ln>
        </p:spPr>
        <p:txBody>
          <a:bodyPr>
            <a:normAutofit/>
          </a:bodyPr>
          <a:lstStyle/>
          <a:p>
            <a:r>
              <a:rPr lang="en-US" altLang="ja-JP" sz="4200" b="1" dirty="0" smtClean="0">
                <a:solidFill>
                  <a:schemeClr val="tx1">
                    <a:lumMod val="95000"/>
                    <a:lumOff val="5000"/>
                  </a:schemeClr>
                </a:solidFill>
              </a:rPr>
              <a:t>TERAMAE</a:t>
            </a:r>
            <a:r>
              <a:rPr lang="ja-JP" altLang="en-US" sz="4200" b="1" dirty="0" smtClean="0">
                <a:solidFill>
                  <a:schemeClr val="tx1">
                    <a:lumMod val="95000"/>
                    <a:lumOff val="5000"/>
                  </a:schemeClr>
                </a:solidFill>
              </a:rPr>
              <a:t>　</a:t>
            </a:r>
            <a:r>
              <a:rPr lang="en-US" altLang="ja-JP" sz="4200" b="1" dirty="0" smtClean="0">
                <a:solidFill>
                  <a:schemeClr val="tx1">
                    <a:lumMod val="95000"/>
                    <a:lumOff val="5000"/>
                  </a:schemeClr>
                </a:solidFill>
              </a:rPr>
              <a:t>Shuichi</a:t>
            </a:r>
            <a:r>
              <a:rPr lang="ja-JP" altLang="en-US" sz="4200" b="1" dirty="0" smtClean="0">
                <a:solidFill>
                  <a:schemeClr val="tx1">
                    <a:lumMod val="95000"/>
                    <a:lumOff val="5000"/>
                  </a:schemeClr>
                </a:solidFill>
              </a:rPr>
              <a:t>　</a:t>
            </a:r>
            <a:r>
              <a:rPr lang="en-US" altLang="ja-JP" sz="4200" b="1" dirty="0" err="1" smtClean="0">
                <a:solidFill>
                  <a:schemeClr val="tx1">
                    <a:lumMod val="95000"/>
                    <a:lumOff val="5000"/>
                  </a:schemeClr>
                </a:solidFill>
              </a:rPr>
              <a:t>Ph.d</a:t>
            </a:r>
            <a:endParaRPr lang="en-US" altLang="ja-JP" sz="4200" b="1" dirty="0" smtClean="0">
              <a:solidFill>
                <a:schemeClr val="tx1">
                  <a:lumMod val="95000"/>
                  <a:lumOff val="5000"/>
                </a:schemeClr>
              </a:solidFill>
            </a:endParaRPr>
          </a:p>
          <a:p>
            <a:r>
              <a:rPr kumimoji="1" lang="en-US" altLang="ja-JP" sz="2400" b="1" dirty="0" smtClean="0">
                <a:solidFill>
                  <a:schemeClr val="tx1">
                    <a:lumMod val="95000"/>
                    <a:lumOff val="5000"/>
                  </a:schemeClr>
                </a:solidFill>
              </a:rPr>
              <a:t>President</a:t>
            </a:r>
            <a:r>
              <a:rPr kumimoji="1" lang="ja-JP" altLang="en-US" sz="2400" b="1" dirty="0" smtClean="0">
                <a:solidFill>
                  <a:schemeClr val="tx1">
                    <a:lumMod val="95000"/>
                    <a:lumOff val="5000"/>
                  </a:schemeClr>
                </a:solidFill>
              </a:rPr>
              <a:t>　</a:t>
            </a:r>
            <a:r>
              <a:rPr kumimoji="1" lang="en-US" altLang="ja-JP" sz="2400" b="1" dirty="0" smtClean="0">
                <a:solidFill>
                  <a:schemeClr val="tx1">
                    <a:lumMod val="95000"/>
                    <a:lumOff val="5000"/>
                  </a:schemeClr>
                </a:solidFill>
              </a:rPr>
              <a:t>of</a:t>
            </a:r>
            <a:r>
              <a:rPr kumimoji="1" lang="ja-JP" altLang="en-US" sz="2400" b="1" dirty="0" smtClean="0">
                <a:solidFill>
                  <a:schemeClr val="tx1">
                    <a:lumMod val="95000"/>
                    <a:lumOff val="5000"/>
                  </a:schemeClr>
                </a:solidFill>
              </a:rPr>
              <a:t>　</a:t>
            </a:r>
            <a:r>
              <a:rPr kumimoji="1" lang="en-US" altLang="ja-JP" sz="2400" b="1" dirty="0" smtClean="0">
                <a:solidFill>
                  <a:schemeClr val="tx1">
                    <a:lumMod val="95000"/>
                    <a:lumOff val="5000"/>
                  </a:schemeClr>
                </a:solidFill>
              </a:rPr>
              <a:t>Human</a:t>
            </a:r>
            <a:r>
              <a:rPr kumimoji="1" lang="ja-JP" altLang="en-US" sz="2400" b="1" dirty="0" smtClean="0">
                <a:solidFill>
                  <a:schemeClr val="tx1">
                    <a:lumMod val="95000"/>
                    <a:lumOff val="5000"/>
                  </a:schemeClr>
                </a:solidFill>
              </a:rPr>
              <a:t>　</a:t>
            </a:r>
            <a:r>
              <a:rPr kumimoji="1" lang="en-US" altLang="ja-JP" sz="2400" b="1" dirty="0" smtClean="0">
                <a:solidFill>
                  <a:schemeClr val="tx1">
                    <a:lumMod val="95000"/>
                    <a:lumOff val="5000"/>
                  </a:schemeClr>
                </a:solidFill>
              </a:rPr>
              <a:t>Logistics</a:t>
            </a:r>
            <a:r>
              <a:rPr kumimoji="1" lang="ja-JP" altLang="en-US" sz="2400" b="1" dirty="0" smtClean="0">
                <a:solidFill>
                  <a:schemeClr val="tx1">
                    <a:lumMod val="95000"/>
                    <a:lumOff val="5000"/>
                  </a:schemeClr>
                </a:solidFill>
              </a:rPr>
              <a:t>　</a:t>
            </a:r>
            <a:r>
              <a:rPr kumimoji="1" lang="en-US" altLang="ja-JP" sz="2400" b="1" dirty="0" err="1" smtClean="0">
                <a:solidFill>
                  <a:schemeClr val="tx1">
                    <a:lumMod val="95000"/>
                    <a:lumOff val="5000"/>
                  </a:schemeClr>
                </a:solidFill>
              </a:rPr>
              <a:t>labotary</a:t>
            </a:r>
            <a:endParaRPr kumimoji="1" lang="en-US" altLang="ja-JP" sz="2400" b="1" dirty="0" smtClean="0">
              <a:solidFill>
                <a:schemeClr val="tx1">
                  <a:lumMod val="95000"/>
                  <a:lumOff val="5000"/>
                </a:schemeClr>
              </a:solidFill>
            </a:endParaRPr>
          </a:p>
          <a:p>
            <a:r>
              <a:rPr lang="en-US" altLang="ja-JP" sz="2400" b="1" dirty="0" smtClean="0">
                <a:solidFill>
                  <a:schemeClr val="tx1">
                    <a:lumMod val="95000"/>
                    <a:lumOff val="5000"/>
                  </a:schemeClr>
                </a:solidFill>
              </a:rPr>
              <a:t>Professor</a:t>
            </a:r>
            <a:r>
              <a:rPr lang="ja-JP" altLang="en-US" sz="2400" b="1" dirty="0" smtClean="0">
                <a:solidFill>
                  <a:schemeClr val="tx1">
                    <a:lumMod val="95000"/>
                    <a:lumOff val="5000"/>
                  </a:schemeClr>
                </a:solidFill>
              </a:rPr>
              <a:t>　</a:t>
            </a:r>
            <a:r>
              <a:rPr lang="en-US" altLang="ja-JP" sz="2400" b="1" dirty="0" smtClean="0">
                <a:solidFill>
                  <a:schemeClr val="tx1">
                    <a:lumMod val="95000"/>
                    <a:lumOff val="5000"/>
                  </a:schemeClr>
                </a:solidFill>
              </a:rPr>
              <a:t>of</a:t>
            </a:r>
            <a:r>
              <a:rPr lang="ja-JP" altLang="en-US" sz="2400" b="1" dirty="0" smtClean="0">
                <a:solidFill>
                  <a:schemeClr val="tx1">
                    <a:lumMod val="95000"/>
                    <a:lumOff val="5000"/>
                  </a:schemeClr>
                </a:solidFill>
              </a:rPr>
              <a:t>　</a:t>
            </a:r>
            <a:r>
              <a:rPr lang="en-US" altLang="ja-JP" sz="2400" b="1" dirty="0" err="1" smtClean="0">
                <a:solidFill>
                  <a:schemeClr val="tx1">
                    <a:lumMod val="95000"/>
                    <a:lumOff val="5000"/>
                  </a:schemeClr>
                </a:solidFill>
              </a:rPr>
              <a:t>Teikyoheisei</a:t>
            </a:r>
            <a:r>
              <a:rPr lang="ja-JP" altLang="en-US" sz="2400" b="1" dirty="0" smtClean="0">
                <a:solidFill>
                  <a:schemeClr val="tx1">
                    <a:lumMod val="95000"/>
                    <a:lumOff val="5000"/>
                  </a:schemeClr>
                </a:solidFill>
              </a:rPr>
              <a:t>　</a:t>
            </a:r>
            <a:r>
              <a:rPr lang="en-US" altLang="ja-JP" sz="2400" b="1" dirty="0" smtClean="0">
                <a:solidFill>
                  <a:schemeClr val="tx1">
                    <a:lumMod val="95000"/>
                    <a:lumOff val="5000"/>
                  </a:schemeClr>
                </a:solidFill>
              </a:rPr>
              <a:t>University</a:t>
            </a:r>
            <a:endParaRPr kumimoji="1" lang="en-US" altLang="ja-JP" sz="2400" b="1" dirty="0" smtClean="0">
              <a:solidFill>
                <a:schemeClr val="tx1">
                  <a:lumMod val="95000"/>
                  <a:lumOff val="5000"/>
                </a:schemeClr>
              </a:solidFill>
            </a:endParaRPr>
          </a:p>
          <a:p>
            <a:endParaRPr kumimoji="1" lang="ja-JP" altLang="en-US" b="1" dirty="0">
              <a:solidFill>
                <a:schemeClr val="tx1">
                  <a:lumMod val="95000"/>
                  <a:lumOff val="5000"/>
                </a:schemeClr>
              </a:solidFill>
            </a:endParaRPr>
          </a:p>
        </p:txBody>
      </p:sp>
      <p:sp>
        <p:nvSpPr>
          <p:cNvPr id="4" name="サブタイトル 2"/>
          <p:cNvSpPr txBox="1">
            <a:spLocks/>
          </p:cNvSpPr>
          <p:nvPr/>
        </p:nvSpPr>
        <p:spPr>
          <a:xfrm>
            <a:off x="2411760" y="3140968"/>
            <a:ext cx="4176464" cy="1296144"/>
          </a:xfrm>
          <a:prstGeom prst="rect">
            <a:avLst/>
          </a:prstGeom>
          <a:ln>
            <a:solidFill>
              <a:schemeClr val="tx1"/>
            </a:solidFill>
            <a:prstDash val="lgDashDotDot"/>
          </a:ln>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3200" b="1" i="0" u="none" strike="noStrike" kern="1200" cap="none" spc="0" normalizeH="0" noProof="0" dirty="0" smtClean="0">
                <a:ln>
                  <a:noFill/>
                </a:ln>
                <a:solidFill>
                  <a:schemeClr val="tx1">
                    <a:lumMod val="95000"/>
                    <a:lumOff val="5000"/>
                  </a:schemeClr>
                </a:solidFill>
                <a:effectLst/>
                <a:uLnTx/>
                <a:uFillTx/>
                <a:latin typeface="+mn-lt"/>
                <a:ea typeface="+mn-ea"/>
                <a:cs typeface="+mn-cs"/>
              </a:rPr>
              <a:t>5th</a:t>
            </a:r>
            <a:r>
              <a:rPr kumimoji="1" lang="ja-JP" altLang="en-US" sz="32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r>
              <a:rPr kumimoji="1" lang="en-US" altLang="ja-JP" sz="32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Aug</a:t>
            </a:r>
            <a:r>
              <a:rPr kumimoji="1" lang="ja-JP" altLang="en-US" sz="32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r>
              <a:rPr lang="en-US" altLang="ja-JP" sz="3200" b="1" dirty="0" smtClean="0">
                <a:solidFill>
                  <a:schemeClr val="tx1">
                    <a:lumMod val="95000"/>
                    <a:lumOff val="5000"/>
                  </a:schemeClr>
                </a:solidFill>
              </a:rPr>
              <a:t>2015</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4300" dirty="0" smtClean="0">
                <a:solidFill>
                  <a:schemeClr val="tx1">
                    <a:lumMod val="95000"/>
                    <a:lumOff val="5000"/>
                  </a:schemeClr>
                </a:solidFill>
              </a:rPr>
              <a:t>a</a:t>
            </a:r>
            <a:r>
              <a:rPr kumimoji="1" lang="en-US" altLang="ja-JP" sz="430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t</a:t>
            </a:r>
            <a:r>
              <a:rPr kumimoji="1" lang="en-US" altLang="ja-JP" sz="520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r>
              <a:rPr kumimoji="1" lang="ja-JP" altLang="en-US" sz="520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ＪＴＣＡ</a:t>
            </a:r>
            <a:endParaRPr kumimoji="1" lang="ja-JP" altLang="en-US" sz="520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descr="http://www.mlit.go.jp/hakusyo/transport/heisei12/3-2/im00058.jpg"/>
          <p:cNvPicPr>
            <a:picLocks noChangeAspect="1" noChangeArrowheads="1"/>
          </p:cNvPicPr>
          <p:nvPr/>
        </p:nvPicPr>
        <p:blipFill>
          <a:blip r:embed="rId3" cstate="print"/>
          <a:srcRect b="11786"/>
          <a:stretch>
            <a:fillRect/>
          </a:stretch>
        </p:blipFill>
        <p:spPr bwMode="auto">
          <a:xfrm>
            <a:off x="3035895" y="-27384"/>
            <a:ext cx="5784577" cy="5756436"/>
          </a:xfrm>
          <a:prstGeom prst="rect">
            <a:avLst/>
          </a:prstGeom>
          <a:noFill/>
        </p:spPr>
      </p:pic>
      <p:sp>
        <p:nvSpPr>
          <p:cNvPr id="5" name="四角形吹き出し 4"/>
          <p:cNvSpPr/>
          <p:nvPr/>
        </p:nvSpPr>
        <p:spPr>
          <a:xfrm flipH="1">
            <a:off x="3923928" y="616484"/>
            <a:ext cx="2664296" cy="2088232"/>
          </a:xfrm>
          <a:prstGeom prst="wedgeRectCallout">
            <a:avLst>
              <a:gd name="adj1" fmla="val -62161"/>
              <a:gd name="adj2" fmla="val 72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TEN</a:t>
            </a:r>
            <a:r>
              <a:rPr lang="ja-JP" altLang="en-US" sz="3200" dirty="0" smtClean="0">
                <a:solidFill>
                  <a:schemeClr val="tx1">
                    <a:lumMod val="95000"/>
                    <a:lumOff val="5000"/>
                  </a:schemeClr>
                </a:solidFill>
              </a:rPr>
              <a:t>　</a:t>
            </a:r>
            <a:r>
              <a:rPr lang="en-US" altLang="ja-JP" sz="3200" dirty="0" smtClean="0">
                <a:solidFill>
                  <a:schemeClr val="tx1">
                    <a:lumMod val="95000"/>
                    <a:lumOff val="5000"/>
                  </a:schemeClr>
                </a:solidFill>
              </a:rPr>
              <a:t>MILLION</a:t>
            </a:r>
            <a:r>
              <a:rPr lang="ja-JP" altLang="en-US" sz="3200" dirty="0" smtClean="0">
                <a:solidFill>
                  <a:schemeClr val="tx1">
                    <a:lumMod val="95000"/>
                    <a:lumOff val="5000"/>
                  </a:schemeClr>
                </a:solidFill>
              </a:rPr>
              <a:t>　</a:t>
            </a:r>
            <a:r>
              <a:rPr lang="en-US" altLang="ja-JP" sz="3200" dirty="0" smtClean="0">
                <a:solidFill>
                  <a:schemeClr val="tx1">
                    <a:lumMod val="95000"/>
                    <a:lumOff val="5000"/>
                  </a:schemeClr>
                </a:solidFill>
              </a:rPr>
              <a:t>PROGRAM</a:t>
            </a:r>
          </a:p>
          <a:p>
            <a:pPr algn="ctr"/>
            <a:r>
              <a:rPr kumimoji="1" lang="ja-JP" altLang="en-US" sz="2400" dirty="0" smtClean="0">
                <a:solidFill>
                  <a:schemeClr val="tx1">
                    <a:lumMod val="95000"/>
                    <a:lumOff val="5000"/>
                  </a:schemeClr>
                </a:solidFill>
              </a:rPr>
              <a:t>（</a:t>
            </a:r>
            <a:r>
              <a:rPr lang="en-US" altLang="ja-JP" sz="2400" dirty="0" smtClean="0">
                <a:solidFill>
                  <a:schemeClr val="tx1">
                    <a:lumMod val="95000"/>
                    <a:lumOff val="5000"/>
                  </a:schemeClr>
                </a:solidFill>
              </a:rPr>
              <a:t>D</a:t>
            </a:r>
            <a:r>
              <a:rPr kumimoji="1" lang="en-US" altLang="ja-JP" sz="2400" dirty="0" smtClean="0">
                <a:solidFill>
                  <a:schemeClr val="tx1">
                    <a:lumMod val="95000"/>
                    <a:lumOff val="5000"/>
                  </a:schemeClr>
                </a:solidFill>
              </a:rPr>
              <a:t>oubling the number of </a:t>
            </a:r>
            <a:r>
              <a:rPr kumimoji="1" lang="en-US" altLang="ja-JP" sz="2400" dirty="0" err="1" smtClean="0">
                <a:solidFill>
                  <a:schemeClr val="tx1">
                    <a:lumMod val="95000"/>
                    <a:lumOff val="5000"/>
                  </a:schemeClr>
                </a:solidFill>
              </a:rPr>
              <a:t>Japaneseabroad</a:t>
            </a:r>
            <a:r>
              <a:rPr kumimoji="1" lang="ja-JP" altLang="en-US" sz="2400" dirty="0" smtClean="0">
                <a:solidFill>
                  <a:schemeClr val="tx1">
                    <a:lumMod val="95000"/>
                    <a:lumOff val="5000"/>
                  </a:schemeClr>
                </a:solidFill>
              </a:rPr>
              <a:t>）</a:t>
            </a:r>
            <a:endParaRPr kumimoji="1" lang="ja-JP" altLang="en-US" sz="2400" dirty="0">
              <a:solidFill>
                <a:schemeClr val="tx1">
                  <a:lumMod val="95000"/>
                  <a:lumOff val="5000"/>
                </a:schemeClr>
              </a:solidFill>
            </a:endParaRPr>
          </a:p>
        </p:txBody>
      </p:sp>
      <p:sp>
        <p:nvSpPr>
          <p:cNvPr id="6" name="フローチャート : 結合子 5"/>
          <p:cNvSpPr/>
          <p:nvPr/>
        </p:nvSpPr>
        <p:spPr>
          <a:xfrm>
            <a:off x="5436096" y="3424796"/>
            <a:ext cx="1224136" cy="648072"/>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5</a:t>
            </a:r>
          </a:p>
          <a:p>
            <a:pPr algn="ctr"/>
            <a:r>
              <a:rPr kumimoji="1" lang="en-US" altLang="ja-JP" dirty="0" smtClean="0">
                <a:solidFill>
                  <a:schemeClr val="tx1">
                    <a:lumMod val="95000"/>
                    <a:lumOff val="5000"/>
                  </a:schemeClr>
                </a:solidFill>
              </a:rPr>
              <a:t>million</a:t>
            </a:r>
            <a:endParaRPr kumimoji="1" lang="ja-JP" altLang="en-US" dirty="0">
              <a:solidFill>
                <a:schemeClr val="tx1">
                  <a:lumMod val="95000"/>
                  <a:lumOff val="5000"/>
                </a:schemeClr>
              </a:solidFill>
            </a:endParaRPr>
          </a:p>
        </p:txBody>
      </p:sp>
      <p:sp>
        <p:nvSpPr>
          <p:cNvPr id="8" name="フローチャート : 結合子 7"/>
          <p:cNvSpPr/>
          <p:nvPr/>
        </p:nvSpPr>
        <p:spPr>
          <a:xfrm>
            <a:off x="6815807" y="1336564"/>
            <a:ext cx="1224136" cy="648072"/>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5</a:t>
            </a:r>
          </a:p>
          <a:p>
            <a:pPr algn="ctr"/>
            <a:r>
              <a:rPr kumimoji="1" lang="en-US" altLang="ja-JP" dirty="0" smtClean="0">
                <a:solidFill>
                  <a:schemeClr val="tx1">
                    <a:lumMod val="95000"/>
                    <a:lumOff val="5000"/>
                  </a:schemeClr>
                </a:solidFill>
              </a:rPr>
              <a:t>million</a:t>
            </a:r>
            <a:endParaRPr kumimoji="1" lang="ja-JP" altLang="en-US" dirty="0">
              <a:solidFill>
                <a:schemeClr val="tx1">
                  <a:lumMod val="95000"/>
                  <a:lumOff val="5000"/>
                </a:schemeClr>
              </a:solidFill>
            </a:endParaRPr>
          </a:p>
        </p:txBody>
      </p:sp>
      <p:sp>
        <p:nvSpPr>
          <p:cNvPr id="9" name="四角形吹き出し 8"/>
          <p:cNvSpPr/>
          <p:nvPr/>
        </p:nvSpPr>
        <p:spPr>
          <a:xfrm rot="10800000" flipH="1" flipV="1">
            <a:off x="5292080" y="5661248"/>
            <a:ext cx="2664296" cy="1080120"/>
          </a:xfrm>
          <a:prstGeom prst="wedgeRectCallout">
            <a:avLst>
              <a:gd name="adj1" fmla="val -81014"/>
              <a:gd name="adj2" fmla="val -86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lumMod val="95000"/>
                    <a:lumOff val="5000"/>
                  </a:schemeClr>
                </a:solidFill>
              </a:rPr>
              <a:t>1971</a:t>
            </a:r>
          </a:p>
          <a:p>
            <a:pPr algn="ctr"/>
            <a:r>
              <a:rPr lang="en-US" altLang="ja-JP" sz="2400" dirty="0" err="1" smtClean="0">
                <a:solidFill>
                  <a:schemeClr val="tx1">
                    <a:lumMod val="95000"/>
                    <a:lumOff val="5000"/>
                  </a:schemeClr>
                </a:solidFill>
              </a:rPr>
              <a:t>Outboud</a:t>
            </a:r>
            <a:r>
              <a:rPr lang="en-US" altLang="ja-JP" sz="2400" dirty="0" smtClean="0">
                <a:solidFill>
                  <a:schemeClr val="tx1">
                    <a:lumMod val="95000"/>
                    <a:lumOff val="5000"/>
                  </a:schemeClr>
                </a:solidFill>
              </a:rPr>
              <a:t> exceeded inbound</a:t>
            </a:r>
            <a:endParaRPr kumimoji="1" lang="ja-JP" altLang="en-US" sz="2400" dirty="0">
              <a:solidFill>
                <a:schemeClr val="tx1">
                  <a:lumMod val="95000"/>
                  <a:lumOff val="5000"/>
                </a:schemeClr>
              </a:solidFill>
            </a:endParaRPr>
          </a:p>
        </p:txBody>
      </p:sp>
      <p:sp>
        <p:nvSpPr>
          <p:cNvPr id="10" name="四角形吹き出し 9"/>
          <p:cNvSpPr/>
          <p:nvPr/>
        </p:nvSpPr>
        <p:spPr>
          <a:xfrm rot="10800000" flipH="1" flipV="1">
            <a:off x="323528" y="3140968"/>
            <a:ext cx="2664296" cy="1656184"/>
          </a:xfrm>
          <a:prstGeom prst="wedgeRectCallout">
            <a:avLst>
              <a:gd name="adj1" fmla="val 70770"/>
              <a:gd name="adj2" fmla="val 977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lumMod val="95000"/>
                    <a:lumOff val="5000"/>
                  </a:schemeClr>
                </a:solidFill>
              </a:rPr>
              <a:t>1963</a:t>
            </a:r>
          </a:p>
          <a:p>
            <a:pPr algn="ctr"/>
            <a:r>
              <a:rPr lang="en-US" altLang="ja-JP" sz="2400" dirty="0" smtClean="0">
                <a:solidFill>
                  <a:schemeClr val="tx1">
                    <a:lumMod val="95000"/>
                    <a:lumOff val="5000"/>
                  </a:schemeClr>
                </a:solidFill>
              </a:rPr>
              <a:t>First year of outbound</a:t>
            </a:r>
          </a:p>
        </p:txBody>
      </p:sp>
      <p:sp>
        <p:nvSpPr>
          <p:cNvPr id="11" name="四角形吹き出し 10"/>
          <p:cNvSpPr/>
          <p:nvPr/>
        </p:nvSpPr>
        <p:spPr>
          <a:xfrm rot="10800000" flipH="1" flipV="1">
            <a:off x="611560" y="5517232"/>
            <a:ext cx="2376264" cy="1224136"/>
          </a:xfrm>
          <a:prstGeom prst="wedgeRectCallout">
            <a:avLst>
              <a:gd name="adj1" fmla="val 78724"/>
              <a:gd name="adj2" fmla="val -410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lumMod val="95000"/>
                    <a:lumOff val="5000"/>
                  </a:schemeClr>
                </a:solidFill>
              </a:rPr>
              <a:t>1964</a:t>
            </a:r>
          </a:p>
          <a:p>
            <a:pPr algn="ctr"/>
            <a:r>
              <a:rPr lang="en-US" altLang="ja-JP" sz="2400" dirty="0" smtClean="0">
                <a:solidFill>
                  <a:schemeClr val="tx1">
                    <a:lumMod val="95000"/>
                    <a:lumOff val="5000"/>
                  </a:schemeClr>
                </a:solidFill>
              </a:rPr>
              <a:t>Tokyo  Olympic</a:t>
            </a:r>
          </a:p>
        </p:txBody>
      </p:sp>
      <p:sp>
        <p:nvSpPr>
          <p:cNvPr id="12" name="正方形/長方形 11"/>
          <p:cNvSpPr/>
          <p:nvPr/>
        </p:nvSpPr>
        <p:spPr>
          <a:xfrm>
            <a:off x="7236296" y="2564904"/>
            <a:ext cx="113042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outbound</a:t>
            </a:r>
            <a:endParaRPr kumimoji="1" lang="ja-JP" altLang="en-US" dirty="0">
              <a:solidFill>
                <a:schemeClr val="tx1">
                  <a:lumMod val="95000"/>
                  <a:lumOff val="5000"/>
                </a:schemeClr>
              </a:solidFill>
            </a:endParaRPr>
          </a:p>
        </p:txBody>
      </p:sp>
      <p:sp>
        <p:nvSpPr>
          <p:cNvPr id="13" name="正方形/長方形 12"/>
          <p:cNvSpPr/>
          <p:nvPr/>
        </p:nvSpPr>
        <p:spPr>
          <a:xfrm>
            <a:off x="7388696" y="4725144"/>
            <a:ext cx="113042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inbound</a:t>
            </a:r>
            <a:endParaRPr kumimoji="1" lang="ja-JP" altLang="en-US" dirty="0">
              <a:solidFill>
                <a:schemeClr val="tx1">
                  <a:lumMod val="95000"/>
                  <a:lumOff val="5000"/>
                </a:schemeClr>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7772400" cy="2666727"/>
          </a:xfrm>
          <a:ln w="76200">
            <a:solidFill>
              <a:srgbClr val="FF0000"/>
            </a:solidFill>
          </a:ln>
        </p:spPr>
        <p:txBody>
          <a:bodyPr>
            <a:noAutofit/>
          </a:bodyPr>
          <a:lstStyle/>
          <a:p>
            <a:r>
              <a:rPr kumimoji="1" lang="en-US" altLang="ja-JP" sz="9600" dirty="0" smtClean="0"/>
              <a:t>references</a:t>
            </a:r>
            <a:endParaRPr kumimoji="1" lang="ja-JP" altLang="en-US" sz="96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7772400" cy="2666727"/>
          </a:xfrm>
          <a:ln w="76200">
            <a:solidFill>
              <a:srgbClr val="FF0000"/>
            </a:solidFill>
          </a:ln>
        </p:spPr>
        <p:txBody>
          <a:bodyPr>
            <a:noAutofit/>
          </a:bodyPr>
          <a:lstStyle/>
          <a:p>
            <a:r>
              <a:rPr kumimoji="1" lang="en-US" altLang="ja-JP" sz="9600" dirty="0" smtClean="0"/>
              <a:t>references</a:t>
            </a:r>
            <a:endParaRPr kumimoji="1" lang="ja-JP" altLang="en-US" sz="96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836712"/>
            <a:ext cx="8352928" cy="4608512"/>
          </a:xfrm>
          <a:solidFill>
            <a:srgbClr val="FFFF00"/>
          </a:solidFill>
          <a:ln w="57150">
            <a:solidFill>
              <a:schemeClr val="tx1">
                <a:lumMod val="95000"/>
                <a:lumOff val="5000"/>
              </a:schemeClr>
            </a:solidFill>
          </a:ln>
        </p:spPr>
        <p:txBody>
          <a:bodyPr>
            <a:normAutofit/>
          </a:bodyPr>
          <a:lstStyle/>
          <a:p>
            <a:r>
              <a:rPr lang="en-US" altLang="ja-JP" dirty="0" smtClean="0"/>
              <a:t>Encounter</a:t>
            </a:r>
            <a:r>
              <a:rPr lang="ja-JP" altLang="en-US" dirty="0" smtClean="0"/>
              <a:t>　</a:t>
            </a:r>
            <a:r>
              <a:rPr lang="en-US" altLang="ja-JP" dirty="0" smtClean="0"/>
              <a:t>between</a:t>
            </a:r>
            <a:r>
              <a:rPr lang="ja-JP" altLang="en-US" dirty="0" smtClean="0"/>
              <a:t>　</a:t>
            </a:r>
            <a:r>
              <a:rPr lang="en-US" altLang="ja-JP" dirty="0" smtClean="0"/>
              <a:t>Lexical</a:t>
            </a:r>
            <a:r>
              <a:rPr lang="ja-JP" altLang="en-US" dirty="0" smtClean="0"/>
              <a:t>“</a:t>
            </a:r>
            <a:r>
              <a:rPr lang="ja-JP" altLang="ja-JP" dirty="0" smtClean="0"/>
              <a:t>観光</a:t>
            </a:r>
            <a:r>
              <a:rPr lang="ja-JP" altLang="en-US" dirty="0" smtClean="0"/>
              <a:t>”　</a:t>
            </a:r>
            <a:r>
              <a:rPr lang="en-US" altLang="ja-JP" dirty="0" smtClean="0"/>
              <a:t>and</a:t>
            </a:r>
            <a:r>
              <a:rPr lang="ja-JP" altLang="en-US" dirty="0" smtClean="0"/>
              <a:t>　</a:t>
            </a:r>
            <a:r>
              <a:rPr lang="en-US" altLang="ja-JP" dirty="0" smtClean="0"/>
              <a:t>Lexical</a:t>
            </a:r>
            <a:r>
              <a:rPr lang="ja-JP" altLang="en-US" dirty="0" smtClean="0"/>
              <a:t>“</a:t>
            </a:r>
            <a:r>
              <a:rPr lang="en-US" altLang="ja-JP" dirty="0" smtClean="0"/>
              <a:t>tourist</a:t>
            </a:r>
            <a:r>
              <a:rPr lang="ja-JP" altLang="en-US" dirty="0" smtClean="0"/>
              <a:t>”</a:t>
            </a:r>
            <a:r>
              <a:rPr lang="ja-JP" altLang="ja-JP" dirty="0" smtClean="0"/>
              <a:t> </a:t>
            </a:r>
            <a:r>
              <a:rPr lang="en-US" altLang="ja-JP" dirty="0" smtClean="0"/>
              <a:t/>
            </a:r>
            <a:br>
              <a:rPr lang="en-US" altLang="ja-JP" dirty="0" smtClean="0"/>
            </a:br>
            <a:r>
              <a:rPr lang="ja-JP" altLang="en-US" sz="4000" dirty="0" smtClean="0"/>
              <a:t>～</a:t>
            </a:r>
            <a:r>
              <a:rPr lang="en-US" altLang="ja-JP" sz="4000" dirty="0" smtClean="0"/>
              <a:t>birth</a:t>
            </a:r>
            <a:r>
              <a:rPr lang="ja-JP" altLang="en-US" sz="4000" dirty="0" smtClean="0"/>
              <a:t>　</a:t>
            </a:r>
            <a:r>
              <a:rPr lang="en-US" altLang="ja-JP" sz="4000" dirty="0" smtClean="0"/>
              <a:t>and</a:t>
            </a:r>
            <a:r>
              <a:rPr lang="ja-JP" altLang="en-US" sz="4000" dirty="0" smtClean="0"/>
              <a:t>　</a:t>
            </a:r>
            <a:r>
              <a:rPr lang="en-US" altLang="ja-JP" sz="4000" dirty="0" smtClean="0"/>
              <a:t>development</a:t>
            </a:r>
            <a:r>
              <a:rPr lang="ja-JP" altLang="en-US" sz="4000" dirty="0" smtClean="0"/>
              <a:t>　</a:t>
            </a:r>
            <a:r>
              <a:rPr lang="en-US" altLang="ja-JP" sz="4000" dirty="0" smtClean="0"/>
              <a:t>of</a:t>
            </a:r>
            <a:r>
              <a:rPr lang="ja-JP" altLang="en-US" sz="4000" dirty="0" smtClean="0"/>
              <a:t>　</a:t>
            </a:r>
            <a:r>
              <a:rPr lang="en-US" altLang="ja-JP" sz="4000" dirty="0" smtClean="0"/>
              <a:t>domestic</a:t>
            </a:r>
            <a:r>
              <a:rPr lang="ja-JP" altLang="en-US" sz="4000" dirty="0" smtClean="0"/>
              <a:t>　</a:t>
            </a:r>
            <a:r>
              <a:rPr lang="en-US" altLang="ja-JP" sz="4000" dirty="0" smtClean="0"/>
              <a:t>tourism</a:t>
            </a:r>
            <a:r>
              <a:rPr lang="ja-JP" altLang="en-US" sz="4000" dirty="0" smtClean="0"/>
              <a:t>　</a:t>
            </a:r>
            <a:r>
              <a:rPr lang="en-US" altLang="ja-JP" sz="4000" dirty="0" smtClean="0"/>
              <a:t>policy</a:t>
            </a:r>
            <a:r>
              <a:rPr lang="ja-JP" altLang="en-US" sz="4000" dirty="0" smtClean="0"/>
              <a:t>　</a:t>
            </a:r>
            <a:r>
              <a:rPr lang="en-US" altLang="ja-JP" sz="4000" dirty="0" smtClean="0"/>
              <a:t>in</a:t>
            </a:r>
            <a:r>
              <a:rPr lang="ja-JP" altLang="en-US" sz="4000" dirty="0" smtClean="0"/>
              <a:t>　</a:t>
            </a:r>
            <a:r>
              <a:rPr lang="en-US" altLang="ja-JP" sz="4000" dirty="0" smtClean="0"/>
              <a:t>Japan</a:t>
            </a:r>
            <a:r>
              <a:rPr lang="ja-JP" altLang="en-US" sz="4000" dirty="0" smtClean="0"/>
              <a:t>～</a:t>
            </a:r>
            <a:endParaRPr kumimoji="1" lang="ja-JP" altLang="en-US" sz="40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1434480"/>
            <a:ext cx="9144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tour</a:t>
            </a:r>
            <a:endParaRPr kumimoji="1" lang="ja-JP" altLang="en-US" dirty="0">
              <a:solidFill>
                <a:schemeClr val="tx1">
                  <a:lumMod val="95000"/>
                  <a:lumOff val="5000"/>
                </a:schemeClr>
              </a:solidFill>
            </a:endParaRPr>
          </a:p>
        </p:txBody>
      </p:sp>
      <p:sp>
        <p:nvSpPr>
          <p:cNvPr id="5" name="正方形/長方形 4"/>
          <p:cNvSpPr/>
          <p:nvPr/>
        </p:nvSpPr>
        <p:spPr>
          <a:xfrm>
            <a:off x="827584" y="3234680"/>
            <a:ext cx="9144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観光</a:t>
            </a:r>
            <a:endParaRPr kumimoji="1" lang="en-US" altLang="ja-JP" dirty="0" smtClean="0">
              <a:solidFill>
                <a:schemeClr val="tx1">
                  <a:lumMod val="95000"/>
                  <a:lumOff val="5000"/>
                </a:schemeClr>
              </a:solidFill>
            </a:endParaRPr>
          </a:p>
          <a:p>
            <a:pPr algn="ctr"/>
            <a:r>
              <a:rPr lang="en-US" altLang="ja-JP" dirty="0" smtClean="0">
                <a:solidFill>
                  <a:schemeClr val="tx1">
                    <a:lumMod val="95000"/>
                    <a:lumOff val="5000"/>
                  </a:schemeClr>
                </a:solidFill>
              </a:rPr>
              <a:t>Japan</a:t>
            </a:r>
            <a:endParaRPr kumimoji="1" lang="ja-JP" altLang="en-US" dirty="0">
              <a:solidFill>
                <a:schemeClr val="tx1">
                  <a:lumMod val="95000"/>
                  <a:lumOff val="5000"/>
                </a:schemeClr>
              </a:solidFill>
            </a:endParaRPr>
          </a:p>
        </p:txBody>
      </p:sp>
      <p:sp>
        <p:nvSpPr>
          <p:cNvPr id="6" name="正方形/長方形 5"/>
          <p:cNvSpPr/>
          <p:nvPr/>
        </p:nvSpPr>
        <p:spPr>
          <a:xfrm>
            <a:off x="827584" y="5178896"/>
            <a:ext cx="9144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旅游</a:t>
            </a:r>
            <a:endParaRPr kumimoji="1" lang="en-US" altLang="ja-JP" dirty="0" smtClean="0">
              <a:solidFill>
                <a:schemeClr val="tx1">
                  <a:lumMod val="95000"/>
                  <a:lumOff val="5000"/>
                </a:schemeClr>
              </a:solidFill>
            </a:endParaRPr>
          </a:p>
          <a:p>
            <a:pPr algn="ctr"/>
            <a:r>
              <a:rPr lang="en-US" altLang="ja-JP" dirty="0" smtClean="0">
                <a:solidFill>
                  <a:schemeClr val="tx1">
                    <a:lumMod val="95000"/>
                    <a:lumOff val="5000"/>
                  </a:schemeClr>
                </a:solidFill>
              </a:rPr>
              <a:t>China</a:t>
            </a:r>
            <a:endParaRPr kumimoji="1" lang="ja-JP" altLang="en-US" dirty="0">
              <a:solidFill>
                <a:schemeClr val="tx1">
                  <a:lumMod val="95000"/>
                  <a:lumOff val="5000"/>
                </a:schemeClr>
              </a:solidFill>
            </a:endParaRPr>
          </a:p>
        </p:txBody>
      </p:sp>
      <p:sp>
        <p:nvSpPr>
          <p:cNvPr id="8" name="角丸四角形 7"/>
          <p:cNvSpPr/>
          <p:nvPr/>
        </p:nvSpPr>
        <p:spPr>
          <a:xfrm>
            <a:off x="2555776" y="4941168"/>
            <a:ext cx="6120680" cy="1080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ja-JP" altLang="ja-JP" sz="2400" dirty="0" smtClean="0">
                <a:solidFill>
                  <a:srgbClr val="000000"/>
                </a:solidFill>
                <a:latin typeface="Century" pitchFamily="18" charset="0"/>
                <a:ea typeface="ＭＳ 明朝" pitchFamily="17" charset="-128"/>
                <a:cs typeface="ＭＳ ゴシック" pitchFamily="49" charset="-128"/>
              </a:rPr>
              <a:t>沈</a:t>
            </a:r>
            <a:r>
              <a:rPr lang="ja-JP" altLang="ja-JP" sz="2400" dirty="0">
                <a:solidFill>
                  <a:srgbClr val="000000"/>
                </a:solidFill>
                <a:latin typeface="Century" pitchFamily="18" charset="0"/>
                <a:ea typeface="ＭＳ 明朝" pitchFamily="17" charset="-128"/>
                <a:cs typeface="ＭＳ ゴシック" pitchFamily="49" charset="-128"/>
              </a:rPr>
              <a:t>約</a:t>
            </a:r>
            <a:r>
              <a:rPr lang="ja-JP" altLang="ja-JP" sz="2400" dirty="0" smtClean="0">
                <a:solidFill>
                  <a:srgbClr val="000000"/>
                </a:solidFill>
                <a:latin typeface="Century" pitchFamily="18" charset="0"/>
                <a:ea typeface="ＭＳ 明朝" pitchFamily="17" charset="-128"/>
                <a:cs typeface="ＭＳ ゴシック" pitchFamily="49" charset="-128"/>
              </a:rPr>
              <a:t>（</a:t>
            </a:r>
            <a:r>
              <a:rPr lang="en-US" altLang="ja-JP" sz="2400" dirty="0" smtClean="0">
                <a:solidFill>
                  <a:srgbClr val="000000"/>
                </a:solidFill>
                <a:latin typeface="Century" pitchFamily="18" charset="0"/>
                <a:ea typeface="ＭＳ 明朝" pitchFamily="17" charset="-128"/>
                <a:cs typeface="ＭＳ ゴシック" pitchFamily="49" charset="-128"/>
              </a:rPr>
              <a:t>AD441</a:t>
            </a:r>
            <a:r>
              <a:rPr lang="en-US" altLang="ja-JP" sz="2400" dirty="0" smtClean="0">
                <a:solidFill>
                  <a:srgbClr val="000000"/>
                </a:solidFill>
                <a:latin typeface="Arial"/>
                <a:ea typeface="ＭＳ 明朝" pitchFamily="17" charset="-128"/>
                <a:cs typeface="ＭＳ ゴシック" pitchFamily="49" charset="-128"/>
              </a:rPr>
              <a:t>—</a:t>
            </a:r>
            <a:r>
              <a:rPr lang="en-US" altLang="ja-JP" sz="2400" dirty="0" smtClean="0">
                <a:solidFill>
                  <a:srgbClr val="000000"/>
                </a:solidFill>
                <a:latin typeface="Century" pitchFamily="18" charset="0"/>
                <a:ea typeface="ＭＳ 明朝" pitchFamily="17" charset="-128"/>
                <a:cs typeface="ＭＳ ゴシック" pitchFamily="49" charset="-128"/>
              </a:rPr>
              <a:t>513</a:t>
            </a:r>
            <a:r>
              <a:rPr lang="ja-JP" altLang="en-US" sz="2400" dirty="0" smtClean="0">
                <a:solidFill>
                  <a:srgbClr val="000000"/>
                </a:solidFill>
                <a:latin typeface="Century" pitchFamily="18" charset="0"/>
                <a:ea typeface="ＭＳ 明朝" pitchFamily="17" charset="-128"/>
                <a:cs typeface="ＭＳ ゴシック" pitchFamily="49" charset="-128"/>
              </a:rPr>
              <a:t>）</a:t>
            </a:r>
            <a:r>
              <a:rPr lang="en-US" altLang="ja-JP" sz="2400" dirty="0" smtClean="0">
                <a:solidFill>
                  <a:srgbClr val="000000"/>
                </a:solidFill>
                <a:latin typeface="Century" pitchFamily="18" charset="0"/>
                <a:ea typeface="ＭＳ 明朝" pitchFamily="17" charset="-128"/>
                <a:cs typeface="ＭＳ ゴシック" pitchFamily="49" charset="-128"/>
              </a:rPr>
              <a:t>,Poet of the Southern Song era</a:t>
            </a:r>
            <a:r>
              <a:rPr lang="en-US" altLang="ja-JP" sz="2000" dirty="0" smtClean="0">
                <a:solidFill>
                  <a:srgbClr val="000000"/>
                </a:solidFill>
                <a:latin typeface="Century" pitchFamily="18" charset="0"/>
                <a:ea typeface="ＭＳ 明朝" pitchFamily="17" charset="-128"/>
                <a:cs typeface="ＭＳ ゴシック" pitchFamily="49" charset="-128"/>
              </a:rPr>
              <a:t>《</a:t>
            </a:r>
            <a:r>
              <a:rPr lang="ja-JP" altLang="en-US" sz="2000" dirty="0">
                <a:solidFill>
                  <a:srgbClr val="000000"/>
                </a:solidFill>
                <a:latin typeface="Century" pitchFamily="18" charset="0"/>
                <a:ea typeface="ＭＳ 明朝" pitchFamily="17" charset="-128"/>
                <a:cs typeface="ＭＳ ゴシック" pitchFamily="49" charset="-128"/>
              </a:rPr>
              <a:t>悲哉行</a:t>
            </a:r>
            <a:r>
              <a:rPr lang="en-US" altLang="ja-JP" sz="2000" dirty="0">
                <a:solidFill>
                  <a:srgbClr val="000000"/>
                </a:solidFill>
                <a:latin typeface="Century" pitchFamily="18" charset="0"/>
                <a:ea typeface="ＭＳ 明朝" pitchFamily="17" charset="-128"/>
                <a:cs typeface="ＭＳ ゴシック" pitchFamily="49" charset="-128"/>
              </a:rPr>
              <a:t>》</a:t>
            </a:r>
            <a:r>
              <a:rPr lang="ja-JP" altLang="en-US" sz="2000" dirty="0">
                <a:solidFill>
                  <a:srgbClr val="000000"/>
                </a:solidFill>
                <a:latin typeface="Century" pitchFamily="18" charset="0"/>
                <a:ea typeface="ＭＳ 明朝" pitchFamily="17" charset="-128"/>
                <a:cs typeface="ＭＳ ゴシック" pitchFamily="49" charset="-128"/>
              </a:rPr>
              <a:t>：旅游媚年春，年春媚游人</a:t>
            </a:r>
            <a:endParaRPr lang="ja-JP" altLang="en-US" sz="2000" dirty="0">
              <a:solidFill>
                <a:schemeClr val="tx1"/>
              </a:solidFill>
              <a:latin typeface="Arial" pitchFamily="34" charset="0"/>
              <a:ea typeface="ＭＳ Ｐゴシック" pitchFamily="50" charset="-128"/>
              <a:cs typeface="ＭＳ Ｐゴシック" pitchFamily="50" charset="-128"/>
            </a:endParaRPr>
          </a:p>
        </p:txBody>
      </p:sp>
      <p:sp>
        <p:nvSpPr>
          <p:cNvPr id="11" name="角丸四角形 10"/>
          <p:cNvSpPr/>
          <p:nvPr/>
        </p:nvSpPr>
        <p:spPr>
          <a:xfrm>
            <a:off x="2627784" y="2852936"/>
            <a:ext cx="6120680" cy="6263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ja-JP" sz="2400" dirty="0" smtClean="0"/>
              <a:t>『 I </a:t>
            </a:r>
            <a:r>
              <a:rPr lang="en-US" altLang="ja-JP" sz="2400" dirty="0" err="1" smtClean="0"/>
              <a:t>Ching</a:t>
            </a:r>
            <a:r>
              <a:rPr lang="en-US" altLang="ja-JP" sz="2400" dirty="0" smtClean="0"/>
              <a:t> 』</a:t>
            </a:r>
            <a:r>
              <a:rPr lang="ja-JP" altLang="en-US" sz="2400" dirty="0" smtClean="0"/>
              <a:t>「</a:t>
            </a:r>
            <a:r>
              <a:rPr lang="ja-JP" altLang="en-US" sz="2400" dirty="0"/>
              <a:t>六四　観国之光　利用賓于</a:t>
            </a:r>
            <a:r>
              <a:rPr lang="ja-JP" altLang="en-US" sz="2400" dirty="0" smtClean="0"/>
              <a:t>王」</a:t>
            </a:r>
            <a:endParaRPr lang="ja-JP" altLang="en-US" sz="2400" dirty="0">
              <a:solidFill>
                <a:schemeClr val="tx1"/>
              </a:solidFill>
              <a:latin typeface="Arial" pitchFamily="34" charset="0"/>
              <a:ea typeface="ＭＳ Ｐゴシック" pitchFamily="50" charset="-128"/>
              <a:cs typeface="ＭＳ Ｐゴシック" pitchFamily="50" charset="-128"/>
            </a:endParaRPr>
          </a:p>
        </p:txBody>
      </p:sp>
      <p:sp>
        <p:nvSpPr>
          <p:cNvPr id="12" name="角丸四角形 11"/>
          <p:cNvSpPr/>
          <p:nvPr/>
        </p:nvSpPr>
        <p:spPr>
          <a:xfrm>
            <a:off x="2555776" y="1412776"/>
            <a:ext cx="658822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ja-JP" sz="2400" dirty="0" smtClean="0"/>
              <a:t>The word </a:t>
            </a:r>
            <a:r>
              <a:rPr lang="en-US" altLang="ja-JP" sz="2400" i="1" dirty="0" smtClean="0">
                <a:solidFill>
                  <a:srgbClr val="FF0000"/>
                </a:solidFill>
              </a:rPr>
              <a:t>tourist</a:t>
            </a:r>
            <a:r>
              <a:rPr lang="en-US" altLang="ja-JP" sz="2400" dirty="0" smtClean="0">
                <a:solidFill>
                  <a:srgbClr val="FF0000"/>
                </a:solidFill>
              </a:rPr>
              <a:t> </a:t>
            </a:r>
            <a:r>
              <a:rPr lang="en-US" altLang="ja-JP" sz="2400" dirty="0" smtClean="0"/>
              <a:t>was used by</a:t>
            </a:r>
            <a:r>
              <a:rPr lang="en-US" altLang="ja-JP" sz="2400" b="1" dirty="0" smtClean="0"/>
              <a:t>1772</a:t>
            </a:r>
            <a:r>
              <a:rPr lang="en-US" altLang="ja-JP" sz="2400" dirty="0" smtClean="0"/>
              <a:t> and </a:t>
            </a:r>
            <a:r>
              <a:rPr lang="en-US" altLang="ja-JP" sz="2400" i="1" dirty="0" smtClean="0"/>
              <a:t>tourism</a:t>
            </a:r>
            <a:r>
              <a:rPr lang="en-US" altLang="ja-JP" sz="2400" dirty="0" smtClean="0"/>
              <a:t> by 1811.</a:t>
            </a:r>
            <a:endParaRPr lang="ja-JP" altLang="en-US" sz="2400" dirty="0">
              <a:solidFill>
                <a:schemeClr val="tx1"/>
              </a:solidFill>
              <a:latin typeface="Arial" pitchFamily="34" charset="0"/>
              <a:ea typeface="ＭＳ Ｐゴシック" pitchFamily="50" charset="-128"/>
              <a:cs typeface="ＭＳ Ｐゴシック" pitchFamily="50" charset="-128"/>
            </a:endParaRPr>
          </a:p>
        </p:txBody>
      </p:sp>
      <p:sp>
        <p:nvSpPr>
          <p:cNvPr id="16" name="正方形/長方形 15"/>
          <p:cNvSpPr/>
          <p:nvPr/>
        </p:nvSpPr>
        <p:spPr>
          <a:xfrm>
            <a:off x="2771800" y="3645024"/>
            <a:ext cx="5670376" cy="923330"/>
          </a:xfrm>
          <a:prstGeom prst="rect">
            <a:avLst/>
          </a:prstGeom>
          <a:ln>
            <a:solidFill>
              <a:schemeClr val="tx1"/>
            </a:solidFill>
            <a:prstDash val="sysDot"/>
          </a:ln>
        </p:spPr>
        <p:txBody>
          <a:bodyPr wrap="square">
            <a:spAutoFit/>
          </a:bodyPr>
          <a:lstStyle/>
          <a:p>
            <a:r>
              <a:rPr lang="en-US" altLang="ja-JP" b="1" dirty="0" smtClean="0"/>
              <a:t>The end of the 18th century development of the concept "tourism“. Occurrence of </a:t>
            </a:r>
            <a:r>
              <a:rPr lang="en-US" altLang="ja-JP" b="1" dirty="0" err="1" smtClean="0"/>
              <a:t>Ise</a:t>
            </a:r>
            <a:r>
              <a:rPr lang="en-US" altLang="ja-JP" b="1" dirty="0" smtClean="0"/>
              <a:t> Shrine tour in  1770 is the leading theory</a:t>
            </a:r>
            <a:endParaRPr lang="ja-JP" altLang="en-US" b="1" dirty="0"/>
          </a:p>
        </p:txBody>
      </p:sp>
      <p:sp>
        <p:nvSpPr>
          <p:cNvPr id="17" name="正方形/長方形 16"/>
          <p:cNvSpPr/>
          <p:nvPr/>
        </p:nvSpPr>
        <p:spPr>
          <a:xfrm>
            <a:off x="2555776" y="6021288"/>
            <a:ext cx="6264696" cy="646331"/>
          </a:xfrm>
          <a:prstGeom prst="rect">
            <a:avLst/>
          </a:prstGeom>
          <a:ln>
            <a:solidFill>
              <a:schemeClr val="tx1"/>
            </a:solidFill>
            <a:prstDash val="sysDot"/>
          </a:ln>
        </p:spPr>
        <p:txBody>
          <a:bodyPr wrap="square">
            <a:spAutoFit/>
          </a:bodyPr>
          <a:lstStyle/>
          <a:p>
            <a:r>
              <a:rPr lang="en-US" altLang="ja-JP" b="1" dirty="0" smtClean="0"/>
              <a:t>Generation timing of the tourism concept in China, Ming Dynasty 1368 - 1644 second half</a:t>
            </a:r>
            <a:endParaRPr lang="ja-JP" altLang="en-US" b="1" dirty="0"/>
          </a:p>
        </p:txBody>
      </p:sp>
      <p:sp>
        <p:nvSpPr>
          <p:cNvPr id="21" name="タイトル 1"/>
          <p:cNvSpPr txBox="1">
            <a:spLocks noGrp="1"/>
          </p:cNvSpPr>
          <p:nvPr>
            <p:ph type="title"/>
          </p:nvPr>
        </p:nvSpPr>
        <p:spPr>
          <a:xfrm>
            <a:off x="323528" y="44624"/>
            <a:ext cx="8640960" cy="1143000"/>
          </a:xfrm>
          <a:prstGeom prst="rect">
            <a:avLst/>
          </a:prstGeom>
          <a:solidFill>
            <a:srgbClr val="FFFF00"/>
          </a:solidFill>
          <a:ln w="76200">
            <a:solidFill>
              <a:schemeClr val="tx1">
                <a:lumMod val="95000"/>
                <a:lumOff val="5000"/>
              </a:schemeClr>
            </a:solidFill>
          </a:ln>
        </p:spPr>
        <p:txBody>
          <a:bodyPr vert="horz" lIns="91440" tIns="45720" rIns="91440" bIns="45720" rtlCol="0" anchor="ctr">
            <a:normAutofit fontScale="90000"/>
          </a:bodyPr>
          <a:lstStyle/>
          <a:p>
            <a:pPr lvl="0">
              <a:defRPr/>
            </a:pPr>
            <a:r>
              <a:rPr lang="en-US" altLang="ja-JP" dirty="0" smtClean="0"/>
              <a:t>The time of generation of concept</a:t>
            </a:r>
            <a:br>
              <a:rPr lang="en-US" altLang="ja-JP" dirty="0" smtClean="0"/>
            </a:br>
            <a:r>
              <a:rPr lang="en-US" altLang="ja-JP" dirty="0" smtClean="0"/>
              <a:t>is apart from the time it is used of lexical</a:t>
            </a:r>
            <a:endParaRPr kumimoji="1" lang="ja-JP"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57150">
            <a:solidFill>
              <a:schemeClr val="tx1">
                <a:lumMod val="95000"/>
                <a:lumOff val="5000"/>
              </a:schemeClr>
            </a:solidFill>
          </a:ln>
        </p:spPr>
        <p:txBody>
          <a:bodyPr>
            <a:normAutofit/>
          </a:bodyPr>
          <a:lstStyle/>
          <a:p>
            <a:r>
              <a:rPr lang="en-US" altLang="ja-JP" dirty="0" smtClean="0"/>
              <a:t>The etymology of </a:t>
            </a:r>
            <a:r>
              <a:rPr lang="en-US" altLang="ja-JP" dirty="0" smtClean="0"/>
              <a:t>tourism</a:t>
            </a:r>
            <a:endParaRPr kumimoji="1" lang="ja-JP" altLang="en-US" dirty="0"/>
          </a:p>
        </p:txBody>
      </p:sp>
      <p:sp>
        <p:nvSpPr>
          <p:cNvPr id="3" name="コンテンツ プレースホルダ 2"/>
          <p:cNvSpPr>
            <a:spLocks noGrp="1"/>
          </p:cNvSpPr>
          <p:nvPr>
            <p:ph idx="1"/>
          </p:nvPr>
        </p:nvSpPr>
        <p:spPr>
          <a:xfrm>
            <a:off x="0" y="1484784"/>
            <a:ext cx="8964488" cy="5373216"/>
          </a:xfrm>
        </p:spPr>
        <p:txBody>
          <a:bodyPr>
            <a:normAutofit fontScale="85000" lnSpcReduction="20000"/>
          </a:bodyPr>
          <a:lstStyle/>
          <a:p>
            <a:r>
              <a:rPr lang="en-US" altLang="ja-JP" dirty="0" smtClean="0"/>
              <a:t>Tourism </a:t>
            </a:r>
            <a:r>
              <a:rPr lang="en-US" altLang="ja-JP" dirty="0" smtClean="0"/>
              <a:t>includes two meanings, which are a meaning "</a:t>
            </a:r>
            <a:r>
              <a:rPr lang="en-US" altLang="ja-JP" dirty="0" smtClean="0">
                <a:solidFill>
                  <a:srgbClr val="FF0000"/>
                </a:solidFill>
              </a:rPr>
              <a:t>to show</a:t>
            </a:r>
            <a:r>
              <a:rPr lang="en-US" altLang="ja-JP" dirty="0" smtClean="0"/>
              <a:t>" and a meaning "</a:t>
            </a:r>
            <a:r>
              <a:rPr lang="en-US" altLang="ja-JP" dirty="0" smtClean="0">
                <a:solidFill>
                  <a:srgbClr val="FF0000"/>
                </a:solidFill>
              </a:rPr>
              <a:t>to go to look</a:t>
            </a:r>
            <a:r>
              <a:rPr lang="en-US" altLang="ja-JP" dirty="0" smtClean="0"/>
              <a:t>". There is not a case using both without distinction, or, please look for an imminent example.</a:t>
            </a:r>
            <a:endParaRPr lang="ja-JP" altLang="ja-JP" dirty="0" smtClean="0"/>
          </a:p>
          <a:p>
            <a:r>
              <a:rPr lang="en-US" altLang="ja-JP" dirty="0" smtClean="0"/>
              <a:t> </a:t>
            </a:r>
            <a:r>
              <a:rPr lang="en-US" altLang="ja-JP" dirty="0" smtClean="0"/>
              <a:t>Human </a:t>
            </a:r>
            <a:r>
              <a:rPr lang="en-US" altLang="ja-JP" dirty="0" smtClean="0"/>
              <a:t>beings began agriculture about 10 thousand years ago, and a calendar became to be important. When the settlement society by farming and by stock farming started, a difference of the status between a king and a commoner was expanded. If a king comes to occupy a status as an actual order person, in order to build authority, the proof of the fact which should serve as the basis is needed. A letter was produced as what meets this demand. It was an occurrence of about 5000 years ago. The calendar which was only a standard that performed agriculture came to function as a legitimate proof</a:t>
            </a:r>
            <a:r>
              <a:rPr lang="en-US" altLang="ja-JP" dirty="0" smtClean="0"/>
              <a:t>.</a:t>
            </a:r>
            <a:endParaRPr lang="ja-JP" altLang="ja-JP" dirty="0"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332656"/>
            <a:ext cx="8712968" cy="6336704"/>
          </a:xfrm>
        </p:spPr>
        <p:txBody>
          <a:bodyPr>
            <a:normAutofit/>
          </a:bodyPr>
          <a:lstStyle/>
          <a:p>
            <a:r>
              <a:rPr lang="en-US" altLang="ja-JP" dirty="0" smtClean="0"/>
              <a:t>The history record was left by a letter. It meant the thing called the thing which the contents which the letter expressed wrote down the negotiations with God world, world of Satan, the spiritual world that a letter was </a:t>
            </a:r>
            <a:r>
              <a:rPr lang="en-US" altLang="ja-JP" b="1" dirty="0" smtClean="0"/>
              <a:t>a tool of the black art</a:t>
            </a:r>
            <a:r>
              <a:rPr lang="en-US" altLang="ja-JP" dirty="0" smtClean="0"/>
              <a:t>. And it meant that </a:t>
            </a:r>
            <a:r>
              <a:rPr lang="en-US" altLang="ja-JP" b="1" dirty="0" smtClean="0"/>
              <a:t>a lie falsehood</a:t>
            </a:r>
            <a:r>
              <a:rPr lang="en-US" altLang="ja-JP" dirty="0" smtClean="0"/>
              <a:t> was not written down. Therefore, the letter stands on the point of contact of myth and history. The "Book of Changes" asked for the origin of a word of tourism is a thing of the time when the king monopolized the letter.</a:t>
            </a:r>
            <a:endParaRPr lang="ja-JP" altLang="ja-JP" dirty="0" smtClean="0"/>
          </a:p>
          <a:p>
            <a:endParaRPr kumimoji="1" lang="ja-JP" alt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8964488" cy="6858000"/>
          </a:xfrm>
        </p:spPr>
        <p:txBody>
          <a:bodyPr>
            <a:normAutofit/>
          </a:bodyPr>
          <a:lstStyle/>
          <a:p>
            <a:r>
              <a:rPr lang="en-US" altLang="ja-JP" sz="4000" dirty="0" smtClean="0"/>
              <a:t>Fortune-telling </a:t>
            </a:r>
            <a:r>
              <a:rPr lang="en-US" altLang="ja-JP" sz="4000" dirty="0" smtClean="0"/>
              <a:t>with the tortoise's upper shell used formally in ancient China was for determining a policy. However, it had in fact the letter of the declaration of a policy or the courtesy of recognition for which it opted. Since it appeared that the form of the crack which appeared by processing the shell of a tortoise beforehand was controlled, it was which was also realistic</a:t>
            </a:r>
            <a:r>
              <a:rPr lang="en-US" altLang="ja-JP" sz="4000" dirty="0" smtClean="0"/>
              <a:t>.</a:t>
            </a:r>
            <a:endParaRPr kumimoji="1" lang="ja-JP" altLang="en-US" sz="40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260648"/>
            <a:ext cx="8964488" cy="6597352"/>
          </a:xfrm>
        </p:spPr>
        <p:txBody>
          <a:bodyPr>
            <a:normAutofit/>
          </a:bodyPr>
          <a:lstStyle/>
          <a:p>
            <a:r>
              <a:rPr lang="en-US" altLang="ja-JP" sz="3600" dirty="0" smtClean="0"/>
              <a:t>Although many tourism-related researchers ask the Book of Changes for the origin of a word of tourism, the word of the tourism itself does not exist in the Book of Changes. It is because </a:t>
            </a:r>
            <a:r>
              <a:rPr lang="en-US" altLang="ja-JP" sz="3600" b="1" dirty="0" smtClean="0"/>
              <a:t>they quoted at twice-or-more-secondhand</a:t>
            </a:r>
            <a:r>
              <a:rPr lang="en-US" altLang="ja-JP" sz="3600" dirty="0" smtClean="0"/>
              <a:t> without confirming the original text. The meaning of  "</a:t>
            </a:r>
            <a:r>
              <a:rPr lang="ja-JP" altLang="ja-JP" sz="3600" dirty="0" smtClean="0"/>
              <a:t>観</a:t>
            </a:r>
            <a:r>
              <a:rPr lang="en-US" altLang="ja-JP" sz="3600" dirty="0" smtClean="0"/>
              <a:t>" in the Book of Changes should be " looking at" not “showing”, if decided through the structure of "fortunetelling" and the pronunciation of Chinese. </a:t>
            </a:r>
            <a:endParaRPr kumimoji="1" lang="ja-JP" altLang="en-US" sz="36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7200" y="908720"/>
            <a:ext cx="8229600" cy="5112568"/>
          </a:xfrm>
          <a:prstGeom prst="rect">
            <a:avLst/>
          </a:prstGeom>
          <a:solidFill>
            <a:srgbClr val="FFFF00"/>
          </a:solidFill>
          <a:ln w="76200">
            <a:solidFill>
              <a:schemeClr val="tx1">
                <a:lumMod val="95000"/>
                <a:lumOff val="5000"/>
              </a:schemeClr>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6000" b="0" i="0" u="none" strike="noStrike" kern="1200" cap="none" spc="0" normalizeH="0" baseline="0" noProof="0" dirty="0" smtClean="0">
                <a:ln>
                  <a:noFill/>
                </a:ln>
                <a:solidFill>
                  <a:schemeClr val="tx1"/>
                </a:solidFill>
                <a:effectLst/>
                <a:uLnTx/>
                <a:uFillTx/>
                <a:latin typeface="+mj-lt"/>
                <a:ea typeface="+mj-ea"/>
                <a:cs typeface="+mj-cs"/>
              </a:rPr>
              <a:t>Occurrence of social need for the travel for fan which is distinguished from the rest of the journey</a:t>
            </a:r>
            <a:endParaRPr kumimoji="1" lang="ja-JP" altLang="en-US" sz="6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下矢印 12"/>
          <p:cNvSpPr/>
          <p:nvPr/>
        </p:nvSpPr>
        <p:spPr>
          <a:xfrm>
            <a:off x="4680520" y="1844824"/>
            <a:ext cx="4572000" cy="3600400"/>
          </a:xfrm>
          <a:prstGeom prst="downArrow">
            <a:avLst>
              <a:gd name="adj1" fmla="val 80975"/>
              <a:gd name="adj2" fmla="val 20617"/>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b="1" dirty="0" smtClean="0">
                <a:solidFill>
                  <a:schemeClr val="tx1"/>
                </a:solidFill>
              </a:rPr>
              <a:t>Popularization</a:t>
            </a:r>
          </a:p>
          <a:p>
            <a:pPr algn="ctr"/>
            <a:r>
              <a:rPr lang="ja-JP" altLang="en-US" sz="4400" b="1" dirty="0" smtClean="0">
                <a:solidFill>
                  <a:schemeClr val="tx1"/>
                </a:solidFill>
              </a:rPr>
              <a:t>↓</a:t>
            </a:r>
            <a:endParaRPr lang="en-US" altLang="ja-JP" sz="4400" b="1" dirty="0" smtClean="0">
              <a:solidFill>
                <a:schemeClr val="tx1"/>
              </a:solidFill>
            </a:endParaRPr>
          </a:p>
          <a:p>
            <a:pPr algn="ctr"/>
            <a:r>
              <a:rPr lang="en-US" altLang="ja-JP" sz="4400" b="1" dirty="0" smtClean="0">
                <a:solidFill>
                  <a:schemeClr val="tx1"/>
                </a:solidFill>
              </a:rPr>
              <a:t>Outbreak of the  concept</a:t>
            </a:r>
          </a:p>
          <a:p>
            <a:pPr algn="ctr"/>
            <a:r>
              <a:rPr kumimoji="1" lang="en-US" altLang="ja-JP" sz="4400" b="1" dirty="0" smtClean="0">
                <a:solidFill>
                  <a:schemeClr val="tx1"/>
                </a:solidFill>
              </a:rPr>
              <a:t>“</a:t>
            </a:r>
            <a:r>
              <a:rPr kumimoji="1" lang="en-US" altLang="ja-JP" sz="4400" b="1" dirty="0" smtClean="0">
                <a:solidFill>
                  <a:srgbClr val="FF0000"/>
                </a:solidFill>
              </a:rPr>
              <a:t>tourist</a:t>
            </a:r>
            <a:r>
              <a:rPr kumimoji="1" lang="ja-JP" altLang="en-US" sz="4400" b="1" dirty="0" smtClean="0">
                <a:solidFill>
                  <a:schemeClr val="tx1"/>
                </a:solidFill>
              </a:rPr>
              <a:t>”</a:t>
            </a:r>
            <a:endParaRPr kumimoji="1" lang="en-US" altLang="ja-JP" sz="4400" b="1" dirty="0" smtClean="0">
              <a:solidFill>
                <a:schemeClr val="tx1"/>
              </a:solidFill>
            </a:endParaRPr>
          </a:p>
        </p:txBody>
      </p:sp>
      <p:sp>
        <p:nvSpPr>
          <p:cNvPr id="18" name="右矢印 17"/>
          <p:cNvSpPr/>
          <p:nvPr/>
        </p:nvSpPr>
        <p:spPr>
          <a:xfrm flipH="1">
            <a:off x="251520" y="3284984"/>
            <a:ext cx="4464496" cy="3528392"/>
          </a:xfrm>
          <a:prstGeom prst="rightArrow">
            <a:avLst>
              <a:gd name="adj1" fmla="val 69873"/>
              <a:gd name="adj2" fmla="val 321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solidFill>
                  <a:schemeClr val="tx1"/>
                </a:solidFill>
              </a:rPr>
              <a:t>Policy theory </a:t>
            </a:r>
            <a:r>
              <a:rPr kumimoji="1" lang="ja-JP" altLang="en-US" sz="3200" b="1" dirty="0" smtClean="0">
                <a:solidFill>
                  <a:schemeClr val="tx1"/>
                </a:solidFill>
              </a:rPr>
              <a:t>（</a:t>
            </a:r>
            <a:r>
              <a:rPr lang="en-US" altLang="ja-JP" sz="3200" b="1" dirty="0" smtClean="0">
                <a:solidFill>
                  <a:schemeClr val="tx1"/>
                </a:solidFill>
              </a:rPr>
              <a:t> </a:t>
            </a:r>
            <a:r>
              <a:rPr lang="en-US" altLang="ja-JP" sz="3200" b="1" dirty="0" err="1" smtClean="0">
                <a:solidFill>
                  <a:schemeClr val="tx1"/>
                </a:solidFill>
              </a:rPr>
              <a:t>relativization</a:t>
            </a:r>
            <a:r>
              <a:rPr lang="en-US" altLang="ja-JP" sz="3200" b="1" dirty="0" smtClean="0">
                <a:solidFill>
                  <a:schemeClr val="tx1"/>
                </a:solidFill>
              </a:rPr>
              <a:t> between</a:t>
            </a:r>
            <a:r>
              <a:rPr lang="ja-JP" altLang="en-US" sz="3200" b="1" dirty="0" smtClean="0">
                <a:solidFill>
                  <a:schemeClr val="tx1"/>
                </a:solidFill>
              </a:rPr>
              <a:t>　</a:t>
            </a:r>
            <a:r>
              <a:rPr lang="en-US" altLang="ja-JP" sz="3200" b="1" dirty="0" smtClean="0">
                <a:solidFill>
                  <a:schemeClr val="tx1"/>
                </a:solidFill>
              </a:rPr>
              <a:t>daily life</a:t>
            </a:r>
            <a:r>
              <a:rPr lang="ja-JP" altLang="en-US" sz="3200" b="1" dirty="0" smtClean="0">
                <a:solidFill>
                  <a:schemeClr val="tx1"/>
                </a:solidFill>
              </a:rPr>
              <a:t>　</a:t>
            </a:r>
            <a:r>
              <a:rPr lang="en-US" altLang="ja-JP" sz="3200" b="1" dirty="0" smtClean="0">
                <a:solidFill>
                  <a:schemeClr val="tx1"/>
                </a:solidFill>
              </a:rPr>
              <a:t>and non-everyday </a:t>
            </a:r>
            <a:r>
              <a:rPr kumimoji="1" lang="ja-JP" altLang="en-US" sz="3200" b="1" dirty="0" smtClean="0">
                <a:solidFill>
                  <a:schemeClr val="tx1"/>
                </a:solidFill>
              </a:rPr>
              <a:t>）</a:t>
            </a:r>
            <a:endParaRPr kumimoji="1" lang="ja-JP" altLang="en-US" sz="3200" b="1" dirty="0">
              <a:solidFill>
                <a:schemeClr val="tx1"/>
              </a:solidFill>
            </a:endParaRPr>
          </a:p>
        </p:txBody>
      </p:sp>
      <p:sp>
        <p:nvSpPr>
          <p:cNvPr id="26" name="左右矢印 25"/>
          <p:cNvSpPr/>
          <p:nvPr/>
        </p:nvSpPr>
        <p:spPr>
          <a:xfrm>
            <a:off x="4283968" y="692696"/>
            <a:ext cx="1008112" cy="700656"/>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475656" y="332656"/>
            <a:ext cx="2520280" cy="1368152"/>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Journey of nobility</a:t>
            </a:r>
            <a:endParaRPr kumimoji="1" lang="ja-JP" altLang="en-US" sz="2800" b="1" dirty="0">
              <a:solidFill>
                <a:schemeClr val="tx1"/>
              </a:solidFill>
            </a:endParaRPr>
          </a:p>
        </p:txBody>
      </p:sp>
      <p:sp>
        <p:nvSpPr>
          <p:cNvPr id="8" name="角丸四角形 7"/>
          <p:cNvSpPr/>
          <p:nvPr/>
        </p:nvSpPr>
        <p:spPr>
          <a:xfrm>
            <a:off x="5796136" y="476672"/>
            <a:ext cx="2592288" cy="1224136"/>
          </a:xfrm>
          <a:prstGeom prst="roundRect">
            <a:avLst/>
          </a:prstGeom>
          <a:solidFill>
            <a:schemeClr val="bg1">
              <a:lumMod val="95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lumMod val="95000"/>
                    <a:lumOff val="5000"/>
                  </a:schemeClr>
                </a:solidFill>
              </a:rPr>
              <a:t>travel for fan </a:t>
            </a:r>
            <a:endParaRPr kumimoji="1" lang="ja-JP" altLang="en-US" sz="3600" b="1" dirty="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2204864"/>
          </a:xfrm>
          <a:ln>
            <a:solidFill>
              <a:schemeClr val="tx1">
                <a:lumMod val="95000"/>
                <a:lumOff val="5000"/>
              </a:schemeClr>
            </a:solidFill>
          </a:ln>
        </p:spPr>
        <p:txBody>
          <a:bodyPr>
            <a:normAutofit fontScale="90000"/>
          </a:bodyPr>
          <a:lstStyle/>
          <a:p>
            <a:r>
              <a:rPr lang="en-US" altLang="ja-JP" dirty="0" smtClean="0"/>
              <a:t>Overseas travel doubling plan promotion team (representative </a:t>
            </a:r>
            <a:r>
              <a:rPr lang="en-US" altLang="ja-JP" dirty="0" err="1" smtClean="0"/>
              <a:t>Teramae</a:t>
            </a:r>
            <a:r>
              <a:rPr lang="en-US" altLang="ja-JP" dirty="0" smtClean="0"/>
              <a:t> Shuichi) Hirose Shinichi Prize telephone card (1988)</a:t>
            </a:r>
            <a:endParaRPr kumimoji="1" lang="ja-JP" altLang="en-US" dirty="0"/>
          </a:p>
        </p:txBody>
      </p:sp>
      <p:pic>
        <p:nvPicPr>
          <p:cNvPr id="4" name="図 3" descr="C:\Users\owner\Desktop\FullSizeRender.jpg"/>
          <p:cNvPicPr/>
          <p:nvPr/>
        </p:nvPicPr>
        <p:blipFill>
          <a:blip r:embed="rId3" cstate="print"/>
          <a:srcRect/>
          <a:stretch>
            <a:fillRect/>
          </a:stretch>
        </p:blipFill>
        <p:spPr bwMode="auto">
          <a:xfrm>
            <a:off x="1475656" y="2348880"/>
            <a:ext cx="6048671" cy="4536504"/>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139952" y="44624"/>
            <a:ext cx="2160240" cy="936104"/>
          </a:xfrm>
          <a:prstGeom prst="roundRect">
            <a:avLst/>
          </a:prstGeom>
          <a:solidFill>
            <a:schemeClr val="bg1">
              <a:lumMod val="95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tx1"/>
                </a:solidFill>
              </a:rPr>
              <a:t>Trip for pleasure</a:t>
            </a:r>
            <a:endParaRPr kumimoji="1" lang="ja-JP" altLang="en-US" sz="2800" b="1" dirty="0">
              <a:solidFill>
                <a:schemeClr val="tx1"/>
              </a:solidFill>
            </a:endParaRPr>
          </a:p>
        </p:txBody>
      </p:sp>
      <p:sp>
        <p:nvSpPr>
          <p:cNvPr id="7" name="正方形/長方形 6"/>
          <p:cNvSpPr/>
          <p:nvPr/>
        </p:nvSpPr>
        <p:spPr>
          <a:xfrm>
            <a:off x="1475656" y="3284984"/>
            <a:ext cx="3168352" cy="1944216"/>
          </a:xfrm>
          <a:prstGeom prst="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smtClean="0">
                <a:solidFill>
                  <a:schemeClr val="tx1"/>
                </a:solidFill>
              </a:rPr>
              <a:t>Active,</a:t>
            </a:r>
          </a:p>
          <a:p>
            <a:pPr algn="ctr"/>
            <a:r>
              <a:rPr lang="en-US" altLang="ja-JP" sz="4800" dirty="0" smtClean="0">
                <a:solidFill>
                  <a:schemeClr val="tx1"/>
                </a:solidFill>
              </a:rPr>
              <a:t>Outbound</a:t>
            </a:r>
            <a:endParaRPr kumimoji="1" lang="ja-JP" altLang="en-US" sz="4800" dirty="0">
              <a:solidFill>
                <a:schemeClr val="tx1"/>
              </a:solidFill>
            </a:endParaRPr>
          </a:p>
        </p:txBody>
      </p:sp>
      <p:sp>
        <p:nvSpPr>
          <p:cNvPr id="8" name="正方形/長方形 7"/>
          <p:cNvSpPr/>
          <p:nvPr/>
        </p:nvSpPr>
        <p:spPr>
          <a:xfrm>
            <a:off x="5076056" y="3284984"/>
            <a:ext cx="3384377" cy="1944216"/>
          </a:xfrm>
          <a:prstGeom prst="rect">
            <a:avLst/>
          </a:prstGeom>
          <a:solidFill>
            <a:schemeClr val="bg1">
              <a:lumMod val="9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smtClean="0">
                <a:solidFill>
                  <a:schemeClr val="tx1"/>
                </a:solidFill>
              </a:rPr>
              <a:t>Passive,</a:t>
            </a:r>
          </a:p>
          <a:p>
            <a:pPr algn="ctr"/>
            <a:r>
              <a:rPr lang="en-US" altLang="ja-JP" sz="4800" dirty="0" smtClean="0">
                <a:solidFill>
                  <a:schemeClr val="tx1"/>
                </a:solidFill>
              </a:rPr>
              <a:t>Inbound</a:t>
            </a:r>
            <a:endParaRPr kumimoji="1" lang="ja-JP" altLang="en-US" sz="4800" dirty="0">
              <a:solidFill>
                <a:schemeClr val="tx1"/>
              </a:solidFill>
            </a:endParaRPr>
          </a:p>
        </p:txBody>
      </p:sp>
      <p:sp>
        <p:nvSpPr>
          <p:cNvPr id="12" name="角丸四角形 11"/>
          <p:cNvSpPr/>
          <p:nvPr/>
        </p:nvSpPr>
        <p:spPr>
          <a:xfrm>
            <a:off x="1079613" y="2890873"/>
            <a:ext cx="7524835" cy="3922503"/>
          </a:xfrm>
          <a:prstGeom prst="round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smtClean="0">
              <a:solidFill>
                <a:schemeClr val="tx1"/>
              </a:solidFill>
            </a:endParaRPr>
          </a:p>
          <a:p>
            <a:pPr algn="ctr"/>
            <a:endParaRPr kumimoji="1" lang="en-US" altLang="ja-JP" sz="2400" dirty="0" smtClean="0">
              <a:solidFill>
                <a:schemeClr val="tx1"/>
              </a:solidFill>
            </a:endParaRPr>
          </a:p>
          <a:p>
            <a:pPr algn="ctr"/>
            <a:endParaRPr lang="en-US" altLang="ja-JP" sz="2400" dirty="0" smtClean="0">
              <a:solidFill>
                <a:schemeClr val="tx1"/>
              </a:solidFill>
            </a:endParaRPr>
          </a:p>
          <a:p>
            <a:pPr algn="ctr"/>
            <a:endParaRPr lang="en-US" altLang="ja-JP" sz="2400" dirty="0" smtClean="0">
              <a:solidFill>
                <a:schemeClr val="tx1"/>
              </a:solidFill>
            </a:endParaRPr>
          </a:p>
          <a:p>
            <a:pPr algn="ctr"/>
            <a:endParaRPr lang="en-US" altLang="ja-JP" sz="2400" dirty="0" smtClean="0">
              <a:solidFill>
                <a:schemeClr val="tx1"/>
              </a:solidFill>
            </a:endParaRPr>
          </a:p>
          <a:p>
            <a:pPr algn="ctr"/>
            <a:endParaRPr lang="en-US" altLang="ja-JP" sz="2400" dirty="0" smtClean="0">
              <a:solidFill>
                <a:schemeClr val="tx1"/>
              </a:solidFill>
            </a:endParaRPr>
          </a:p>
          <a:p>
            <a:pPr algn="ctr"/>
            <a:r>
              <a:rPr lang="en-US" altLang="ja-JP" sz="5400" dirty="0" smtClean="0">
                <a:solidFill>
                  <a:schemeClr val="tx1"/>
                </a:solidFill>
              </a:rPr>
              <a:t>Theme of literature</a:t>
            </a:r>
          </a:p>
          <a:p>
            <a:pPr algn="ctr"/>
            <a:r>
              <a:rPr lang="en-US" altLang="ja-JP" sz="5400" dirty="0" smtClean="0">
                <a:solidFill>
                  <a:schemeClr val="tx1"/>
                </a:solidFill>
              </a:rPr>
              <a:t>(strain relations)</a:t>
            </a:r>
            <a:endParaRPr kumimoji="1" lang="en-US" altLang="ja-JP" sz="5400" dirty="0" smtClean="0">
              <a:solidFill>
                <a:schemeClr val="tx1"/>
              </a:solidFill>
            </a:endParaRPr>
          </a:p>
        </p:txBody>
      </p:sp>
      <p:sp>
        <p:nvSpPr>
          <p:cNvPr id="13" name="下矢印 12"/>
          <p:cNvSpPr/>
          <p:nvPr/>
        </p:nvSpPr>
        <p:spPr>
          <a:xfrm>
            <a:off x="3500264" y="1124744"/>
            <a:ext cx="3159968" cy="1584176"/>
          </a:xfrm>
          <a:prstGeom prst="downArrow">
            <a:avLst>
              <a:gd name="adj1" fmla="val 80975"/>
              <a:gd name="adj2" fmla="val 20617"/>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solidFill>
              </a:rPr>
              <a:t>Popularization</a:t>
            </a:r>
          </a:p>
          <a:p>
            <a:pPr algn="ctr"/>
            <a:r>
              <a:rPr lang="ja-JP" altLang="en-US" sz="1400" b="1" dirty="0" smtClean="0">
                <a:solidFill>
                  <a:schemeClr val="tx1"/>
                </a:solidFill>
              </a:rPr>
              <a:t>↓</a:t>
            </a:r>
            <a:endParaRPr lang="en-US" altLang="ja-JP" sz="1400" b="1" dirty="0" smtClean="0">
              <a:solidFill>
                <a:schemeClr val="tx1"/>
              </a:solidFill>
            </a:endParaRPr>
          </a:p>
          <a:p>
            <a:pPr algn="ctr"/>
            <a:r>
              <a:rPr lang="en-US" altLang="ja-JP" sz="2000" b="1" dirty="0" smtClean="0">
                <a:solidFill>
                  <a:schemeClr val="tx1"/>
                </a:solidFill>
              </a:rPr>
              <a:t>Outbreak of the  concept</a:t>
            </a:r>
          </a:p>
          <a:p>
            <a:pPr algn="ctr"/>
            <a:r>
              <a:rPr kumimoji="1" lang="en-US" altLang="ja-JP" sz="2000" b="1" dirty="0" smtClean="0">
                <a:solidFill>
                  <a:schemeClr val="tx1"/>
                </a:solidFill>
              </a:rPr>
              <a:t>“</a:t>
            </a:r>
            <a:r>
              <a:rPr kumimoji="1" lang="en-US" altLang="ja-JP" sz="2000" b="1" dirty="0" smtClean="0">
                <a:solidFill>
                  <a:srgbClr val="FF0000"/>
                </a:solidFill>
              </a:rPr>
              <a:t>tourist</a:t>
            </a:r>
            <a:r>
              <a:rPr kumimoji="1" lang="ja-JP" altLang="en-US" sz="2000" b="1" dirty="0" smtClean="0">
                <a:solidFill>
                  <a:schemeClr val="tx1"/>
                </a:solidFill>
              </a:rPr>
              <a:t>”</a:t>
            </a:r>
            <a:endParaRPr kumimoji="1" lang="en-US" altLang="ja-JP" sz="2000" b="1" dirty="0" smtClean="0">
              <a:solidFill>
                <a:schemeClr val="tx1"/>
              </a:solidFill>
            </a:endParaRPr>
          </a:p>
        </p:txBody>
      </p:sp>
      <p:sp>
        <p:nvSpPr>
          <p:cNvPr id="26" name="左右矢印 25"/>
          <p:cNvSpPr/>
          <p:nvPr/>
        </p:nvSpPr>
        <p:spPr>
          <a:xfrm>
            <a:off x="3491880" y="260648"/>
            <a:ext cx="648072" cy="48463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右矢印 26"/>
          <p:cNvSpPr/>
          <p:nvPr/>
        </p:nvSpPr>
        <p:spPr>
          <a:xfrm>
            <a:off x="4283968" y="3789040"/>
            <a:ext cx="1188132" cy="1030435"/>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547664" y="44624"/>
            <a:ext cx="1872208" cy="936104"/>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Journey of nobility</a:t>
            </a:r>
            <a:endParaRPr kumimoji="1" lang="ja-JP" altLang="en-US" sz="2800" b="1" dirty="0">
              <a:solidFill>
                <a:schemeClr val="tx1"/>
              </a:solidFill>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右矢印 17"/>
          <p:cNvSpPr/>
          <p:nvPr/>
        </p:nvSpPr>
        <p:spPr>
          <a:xfrm flipH="1">
            <a:off x="5004048" y="1916832"/>
            <a:ext cx="3672408" cy="3528392"/>
          </a:xfrm>
          <a:prstGeom prst="rightArrow">
            <a:avLst>
              <a:gd name="adj1" fmla="val 69873"/>
              <a:gd name="adj2" fmla="val 321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solidFill>
                  <a:schemeClr val="tx1"/>
                </a:solidFill>
              </a:rPr>
              <a:t>Policy theory </a:t>
            </a:r>
            <a:r>
              <a:rPr kumimoji="1" lang="ja-JP" altLang="en-US" sz="3200" b="1" dirty="0" smtClean="0">
                <a:solidFill>
                  <a:schemeClr val="tx1"/>
                </a:solidFill>
              </a:rPr>
              <a:t>（</a:t>
            </a:r>
            <a:r>
              <a:rPr lang="en-US" altLang="ja-JP" sz="3200" b="1" dirty="0" smtClean="0">
                <a:solidFill>
                  <a:schemeClr val="tx1"/>
                </a:solidFill>
              </a:rPr>
              <a:t> </a:t>
            </a:r>
            <a:r>
              <a:rPr lang="en-US" altLang="ja-JP" sz="3200" b="1" dirty="0" err="1" smtClean="0">
                <a:solidFill>
                  <a:schemeClr val="tx1"/>
                </a:solidFill>
              </a:rPr>
              <a:t>relativization</a:t>
            </a:r>
            <a:r>
              <a:rPr lang="en-US" altLang="ja-JP" sz="3200" b="1" dirty="0" smtClean="0">
                <a:solidFill>
                  <a:schemeClr val="tx1"/>
                </a:solidFill>
              </a:rPr>
              <a:t> between</a:t>
            </a:r>
            <a:r>
              <a:rPr lang="ja-JP" altLang="en-US" sz="3200" b="1" dirty="0" smtClean="0">
                <a:solidFill>
                  <a:schemeClr val="tx1"/>
                </a:solidFill>
              </a:rPr>
              <a:t>　</a:t>
            </a:r>
            <a:r>
              <a:rPr lang="en-US" altLang="ja-JP" sz="3200" b="1" dirty="0" smtClean="0">
                <a:solidFill>
                  <a:schemeClr val="tx1"/>
                </a:solidFill>
              </a:rPr>
              <a:t>daily life</a:t>
            </a:r>
            <a:r>
              <a:rPr lang="ja-JP" altLang="en-US" sz="3200" b="1" dirty="0" smtClean="0">
                <a:solidFill>
                  <a:schemeClr val="tx1"/>
                </a:solidFill>
              </a:rPr>
              <a:t>　</a:t>
            </a:r>
            <a:r>
              <a:rPr lang="en-US" altLang="ja-JP" sz="3200" b="1" dirty="0" smtClean="0">
                <a:solidFill>
                  <a:schemeClr val="tx1"/>
                </a:solidFill>
              </a:rPr>
              <a:t>and non-everyday </a:t>
            </a:r>
            <a:r>
              <a:rPr kumimoji="1" lang="ja-JP" altLang="en-US" sz="3200" b="1" dirty="0" smtClean="0">
                <a:solidFill>
                  <a:schemeClr val="tx1"/>
                </a:solidFill>
              </a:rPr>
              <a:t>）</a:t>
            </a:r>
            <a:endParaRPr kumimoji="1" lang="ja-JP" altLang="en-US" sz="3200" b="1" dirty="0">
              <a:solidFill>
                <a:schemeClr val="tx1"/>
              </a:solidFill>
            </a:endParaRPr>
          </a:p>
        </p:txBody>
      </p:sp>
      <p:sp>
        <p:nvSpPr>
          <p:cNvPr id="26" name="左右矢印 25"/>
          <p:cNvSpPr/>
          <p:nvPr/>
        </p:nvSpPr>
        <p:spPr>
          <a:xfrm>
            <a:off x="4283968" y="692696"/>
            <a:ext cx="1008112" cy="700656"/>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2008" y="1918568"/>
            <a:ext cx="4932040" cy="4462760"/>
          </a:xfrm>
          <a:prstGeom prst="rect">
            <a:avLst/>
          </a:prstGeom>
          <a:solidFill>
            <a:srgbClr val="FFFF00"/>
          </a:solidFill>
          <a:ln w="12700">
            <a:solidFill>
              <a:schemeClr val="tx1"/>
            </a:solidFill>
          </a:ln>
        </p:spPr>
        <p:txBody>
          <a:bodyPr wrap="square">
            <a:spAutoFit/>
          </a:bodyPr>
          <a:lstStyle/>
          <a:p>
            <a:pPr algn="ctr"/>
            <a:r>
              <a:rPr lang="en-US" altLang="ja-JP" sz="4000" b="1" dirty="0" smtClean="0">
                <a:latin typeface="Batang" pitchFamily="18" charset="-127"/>
                <a:ea typeface="Batang" pitchFamily="18" charset="-127"/>
              </a:rPr>
              <a:t>The need to define “</a:t>
            </a:r>
            <a:r>
              <a:rPr lang="en-US" altLang="ja-JP" sz="4000" b="1" dirty="0" smtClean="0">
                <a:solidFill>
                  <a:srgbClr val="FF0000"/>
                </a:solidFill>
                <a:latin typeface="Batang" pitchFamily="18" charset="-127"/>
                <a:ea typeface="Batang" pitchFamily="18" charset="-127"/>
              </a:rPr>
              <a:t>tourism</a:t>
            </a:r>
            <a:r>
              <a:rPr lang="ja-JP" altLang="en-US" sz="4000" b="1" dirty="0" smtClean="0">
                <a:latin typeface="Batang" pitchFamily="18" charset="-127"/>
                <a:ea typeface="Batang" pitchFamily="18" charset="-127"/>
              </a:rPr>
              <a:t>”</a:t>
            </a:r>
            <a:r>
              <a:rPr lang="en-US" altLang="ja-JP" sz="4000" b="1" dirty="0" smtClean="0">
                <a:latin typeface="Batang" pitchFamily="18" charset="-127"/>
                <a:ea typeface="Batang" pitchFamily="18" charset="-127"/>
              </a:rPr>
              <a:t>is becoming</a:t>
            </a:r>
            <a:r>
              <a:rPr lang="ja-JP" altLang="en-US" sz="4000" b="1" dirty="0" smtClean="0">
                <a:latin typeface="Batang" pitchFamily="18" charset="-127"/>
                <a:ea typeface="Batang" pitchFamily="18" charset="-127"/>
              </a:rPr>
              <a:t>　</a:t>
            </a:r>
            <a:r>
              <a:rPr lang="en-US" altLang="ja-JP" sz="4000" b="1" dirty="0" smtClean="0">
                <a:latin typeface="Batang" pitchFamily="18" charset="-127"/>
                <a:ea typeface="Batang" pitchFamily="18" charset="-127"/>
              </a:rPr>
              <a:t>lower </a:t>
            </a:r>
            <a:r>
              <a:rPr lang="en-US" altLang="ja-JP" sz="4000" b="1" dirty="0" smtClean="0">
                <a:solidFill>
                  <a:srgbClr val="FF0000"/>
                </a:solidFill>
              </a:rPr>
              <a:t/>
            </a:r>
            <a:br>
              <a:rPr lang="en-US" altLang="ja-JP" sz="4000" b="1" dirty="0" smtClean="0">
                <a:solidFill>
                  <a:srgbClr val="FF0000"/>
                </a:solidFill>
              </a:rPr>
            </a:br>
            <a:r>
              <a:rPr lang="ja-JP" altLang="en-US" sz="4000" b="1" dirty="0" smtClean="0">
                <a:solidFill>
                  <a:srgbClr val="FF0000"/>
                </a:solidFill>
              </a:rPr>
              <a:t>↓</a:t>
            </a:r>
            <a:endParaRPr lang="en-US" altLang="ja-JP" sz="4000" b="1" dirty="0" smtClean="0">
              <a:solidFill>
                <a:srgbClr val="FF0000"/>
              </a:solidFill>
            </a:endParaRPr>
          </a:p>
          <a:p>
            <a:pPr algn="ctr"/>
            <a:r>
              <a:rPr lang="en-US" altLang="ja-JP" sz="4000" b="1" dirty="0" smtClean="0"/>
              <a:t>Proposal of the</a:t>
            </a:r>
            <a:r>
              <a:rPr lang="ja-JP" altLang="en-US" sz="4000" b="1" dirty="0" smtClean="0"/>
              <a:t>　</a:t>
            </a:r>
            <a:r>
              <a:rPr lang="en-US" altLang="ja-JP" sz="4000" b="1" dirty="0" smtClean="0"/>
              <a:t>concept</a:t>
            </a:r>
          </a:p>
          <a:p>
            <a:pPr algn="ctr"/>
            <a:r>
              <a:rPr lang="ja-JP" altLang="en-US" sz="4400" b="1" dirty="0" smtClean="0">
                <a:solidFill>
                  <a:srgbClr val="FF0000"/>
                </a:solidFill>
              </a:rPr>
              <a:t>“</a:t>
            </a:r>
            <a:r>
              <a:rPr lang="en-US" altLang="ja-JP" sz="4400" b="1" dirty="0" smtClean="0">
                <a:solidFill>
                  <a:srgbClr val="FF0000"/>
                </a:solidFill>
              </a:rPr>
              <a:t>Human</a:t>
            </a:r>
            <a:r>
              <a:rPr lang="ja-JP" altLang="en-US" sz="4400" b="1" dirty="0" smtClean="0">
                <a:solidFill>
                  <a:srgbClr val="FF0000"/>
                </a:solidFill>
              </a:rPr>
              <a:t>　</a:t>
            </a:r>
            <a:r>
              <a:rPr lang="en-US" altLang="ja-JP" sz="4400" b="1" dirty="0" smtClean="0">
                <a:solidFill>
                  <a:srgbClr val="FF0000"/>
                </a:solidFill>
              </a:rPr>
              <a:t>Logistics</a:t>
            </a:r>
            <a:r>
              <a:rPr lang="ja-JP" altLang="en-US" sz="4400" b="1" dirty="0" smtClean="0">
                <a:solidFill>
                  <a:srgbClr val="FF0000"/>
                </a:solidFill>
              </a:rPr>
              <a:t>”</a:t>
            </a:r>
            <a:endParaRPr lang="en-US" altLang="ja-JP" sz="4400" b="1" dirty="0" smtClean="0">
              <a:solidFill>
                <a:srgbClr val="FF0000"/>
              </a:solidFill>
            </a:endParaRPr>
          </a:p>
        </p:txBody>
      </p:sp>
      <p:sp>
        <p:nvSpPr>
          <p:cNvPr id="7" name="角丸四角形 6"/>
          <p:cNvSpPr/>
          <p:nvPr/>
        </p:nvSpPr>
        <p:spPr>
          <a:xfrm>
            <a:off x="899592" y="404664"/>
            <a:ext cx="2808312" cy="1224136"/>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solidFill>
                  <a:schemeClr val="tx1"/>
                </a:solidFill>
              </a:rPr>
              <a:t>Journey of nobility</a:t>
            </a:r>
            <a:endParaRPr kumimoji="1" lang="ja-JP" altLang="en-US" sz="3600" b="1" dirty="0">
              <a:solidFill>
                <a:schemeClr val="tx1"/>
              </a:solidFill>
            </a:endParaRPr>
          </a:p>
        </p:txBody>
      </p:sp>
      <p:sp>
        <p:nvSpPr>
          <p:cNvPr id="9" name="角丸四角形 8"/>
          <p:cNvSpPr/>
          <p:nvPr/>
        </p:nvSpPr>
        <p:spPr>
          <a:xfrm>
            <a:off x="6012160" y="476672"/>
            <a:ext cx="2376264" cy="1152128"/>
          </a:xfrm>
          <a:prstGeom prst="roundRect">
            <a:avLst/>
          </a:prstGeom>
          <a:solidFill>
            <a:schemeClr val="bg1">
              <a:lumMod val="95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lumMod val="95000"/>
                    <a:lumOff val="5000"/>
                  </a:schemeClr>
                </a:solidFill>
              </a:rPr>
              <a:t>travel for fan </a:t>
            </a:r>
            <a:endParaRPr kumimoji="1" lang="ja-JP" altLang="en-US" sz="3600" b="1" dirty="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084168" y="3933056"/>
            <a:ext cx="1080120" cy="764704"/>
          </a:xfrm>
          <a:prstGeom prst="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Active,</a:t>
            </a:r>
          </a:p>
          <a:p>
            <a:pPr algn="ctr"/>
            <a:r>
              <a:rPr lang="en-US" altLang="ja-JP" dirty="0" smtClean="0">
                <a:solidFill>
                  <a:schemeClr val="tx1"/>
                </a:solidFill>
              </a:rPr>
              <a:t>Outbound</a:t>
            </a:r>
            <a:endParaRPr kumimoji="1" lang="ja-JP" altLang="en-US" dirty="0">
              <a:solidFill>
                <a:schemeClr val="tx1"/>
              </a:solidFill>
            </a:endParaRPr>
          </a:p>
        </p:txBody>
      </p:sp>
      <p:sp>
        <p:nvSpPr>
          <p:cNvPr id="8" name="正方形/長方形 7"/>
          <p:cNvSpPr/>
          <p:nvPr/>
        </p:nvSpPr>
        <p:spPr>
          <a:xfrm>
            <a:off x="7812360" y="3933056"/>
            <a:ext cx="1152128" cy="743000"/>
          </a:xfrm>
          <a:prstGeom prst="rect">
            <a:avLst/>
          </a:prstGeom>
          <a:solidFill>
            <a:schemeClr val="bg1">
              <a:lumMod val="9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Passive,</a:t>
            </a:r>
          </a:p>
          <a:p>
            <a:pPr algn="ctr"/>
            <a:r>
              <a:rPr lang="en-US" altLang="ja-JP" sz="1600" dirty="0" smtClean="0">
                <a:solidFill>
                  <a:schemeClr val="tx1"/>
                </a:solidFill>
              </a:rPr>
              <a:t>Inbound</a:t>
            </a:r>
            <a:endParaRPr kumimoji="1" lang="ja-JP" altLang="en-US" sz="1600" dirty="0">
              <a:solidFill>
                <a:schemeClr val="tx1"/>
              </a:solidFill>
            </a:endParaRPr>
          </a:p>
        </p:txBody>
      </p:sp>
      <p:sp>
        <p:nvSpPr>
          <p:cNvPr id="12" name="角丸四角形 11"/>
          <p:cNvSpPr/>
          <p:nvPr/>
        </p:nvSpPr>
        <p:spPr>
          <a:xfrm>
            <a:off x="5652120" y="3861048"/>
            <a:ext cx="3456384" cy="1224136"/>
          </a:xfrm>
          <a:prstGeom prst="round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smtClean="0">
              <a:solidFill>
                <a:schemeClr val="tx1"/>
              </a:solidFill>
            </a:endParaRPr>
          </a:p>
          <a:p>
            <a:pPr algn="ctr"/>
            <a:endParaRPr kumimoji="1" lang="en-US" altLang="ja-JP" sz="2400" dirty="0" smtClean="0">
              <a:solidFill>
                <a:schemeClr val="tx1"/>
              </a:solidFill>
            </a:endParaRPr>
          </a:p>
          <a:p>
            <a:pPr algn="ctr"/>
            <a:endParaRPr lang="en-US" altLang="ja-JP" sz="2400" dirty="0" smtClean="0">
              <a:solidFill>
                <a:schemeClr val="tx1"/>
              </a:solidFill>
            </a:endParaRPr>
          </a:p>
          <a:p>
            <a:pPr algn="ctr"/>
            <a:r>
              <a:rPr lang="en-US" altLang="ja-JP" sz="1600" dirty="0" smtClean="0">
                <a:solidFill>
                  <a:schemeClr val="tx1"/>
                </a:solidFill>
              </a:rPr>
              <a:t>Theme of literature</a:t>
            </a:r>
          </a:p>
          <a:p>
            <a:pPr algn="ctr"/>
            <a:r>
              <a:rPr lang="en-US" altLang="ja-JP" sz="1600" dirty="0" smtClean="0">
                <a:solidFill>
                  <a:schemeClr val="tx1"/>
                </a:solidFill>
              </a:rPr>
              <a:t>(strain relations)</a:t>
            </a:r>
            <a:endParaRPr kumimoji="1" lang="en-US" altLang="ja-JP" sz="1600" dirty="0" smtClean="0">
              <a:solidFill>
                <a:schemeClr val="tx1"/>
              </a:solidFill>
            </a:endParaRPr>
          </a:p>
        </p:txBody>
      </p:sp>
      <p:sp>
        <p:nvSpPr>
          <p:cNvPr id="13" name="下矢印 12"/>
          <p:cNvSpPr/>
          <p:nvPr/>
        </p:nvSpPr>
        <p:spPr>
          <a:xfrm>
            <a:off x="6732240" y="1484784"/>
            <a:ext cx="2376264" cy="1440160"/>
          </a:xfrm>
          <a:prstGeom prst="downArrow">
            <a:avLst>
              <a:gd name="adj1" fmla="val 80975"/>
              <a:gd name="adj2" fmla="val 20617"/>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rPr>
              <a:t>Popularization</a:t>
            </a:r>
          </a:p>
          <a:p>
            <a:pPr algn="ctr"/>
            <a:r>
              <a:rPr lang="ja-JP" altLang="en-US" sz="1400" b="1" dirty="0" smtClean="0">
                <a:solidFill>
                  <a:schemeClr val="tx1"/>
                </a:solidFill>
              </a:rPr>
              <a:t>↓</a:t>
            </a:r>
            <a:endParaRPr lang="en-US" altLang="ja-JP" sz="1400" b="1" dirty="0" smtClean="0">
              <a:solidFill>
                <a:schemeClr val="tx1"/>
              </a:solidFill>
            </a:endParaRPr>
          </a:p>
          <a:p>
            <a:pPr algn="ctr"/>
            <a:r>
              <a:rPr lang="en-US" altLang="ja-JP" sz="1400" b="1" dirty="0" smtClean="0">
                <a:solidFill>
                  <a:schemeClr val="tx1"/>
                </a:solidFill>
              </a:rPr>
              <a:t>Outbreak of the  concept</a:t>
            </a:r>
          </a:p>
          <a:p>
            <a:pPr algn="ctr"/>
            <a:r>
              <a:rPr kumimoji="1" lang="en-US" altLang="ja-JP" sz="1400" b="1" dirty="0" smtClean="0">
                <a:solidFill>
                  <a:schemeClr val="tx1"/>
                </a:solidFill>
              </a:rPr>
              <a:t>“</a:t>
            </a:r>
            <a:r>
              <a:rPr kumimoji="1" lang="en-US" altLang="ja-JP" sz="1400" b="1" dirty="0" smtClean="0">
                <a:solidFill>
                  <a:srgbClr val="FF0000"/>
                </a:solidFill>
              </a:rPr>
              <a:t>tourist</a:t>
            </a:r>
            <a:r>
              <a:rPr kumimoji="1" lang="ja-JP" altLang="en-US" sz="1400" b="1" dirty="0" smtClean="0">
                <a:solidFill>
                  <a:schemeClr val="tx1"/>
                </a:solidFill>
              </a:rPr>
              <a:t>”</a:t>
            </a:r>
            <a:endParaRPr kumimoji="1" lang="en-US" altLang="ja-JP" sz="1400" b="1" dirty="0" smtClean="0">
              <a:solidFill>
                <a:schemeClr val="tx1"/>
              </a:solidFill>
            </a:endParaRPr>
          </a:p>
        </p:txBody>
      </p:sp>
      <p:sp>
        <p:nvSpPr>
          <p:cNvPr id="20" name="角丸四角形 19"/>
          <p:cNvSpPr/>
          <p:nvPr/>
        </p:nvSpPr>
        <p:spPr>
          <a:xfrm>
            <a:off x="72008" y="3717032"/>
            <a:ext cx="2411760" cy="187220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Intermediate </a:t>
            </a:r>
          </a:p>
          <a:p>
            <a:pPr algn="ctr"/>
            <a:r>
              <a:rPr lang="en-US" altLang="ja-JP" sz="2800" b="1" dirty="0" smtClean="0">
                <a:solidFill>
                  <a:schemeClr val="tx1"/>
                </a:solidFill>
              </a:rPr>
              <a:t>goods</a:t>
            </a:r>
            <a:endParaRPr kumimoji="1" lang="ja-JP" altLang="en-US" sz="2800" b="1" dirty="0">
              <a:solidFill>
                <a:schemeClr val="tx1"/>
              </a:solidFill>
            </a:endParaRPr>
          </a:p>
        </p:txBody>
      </p:sp>
      <p:sp>
        <p:nvSpPr>
          <p:cNvPr id="21" name="角丸四角形 20"/>
          <p:cNvSpPr/>
          <p:nvPr/>
        </p:nvSpPr>
        <p:spPr>
          <a:xfrm>
            <a:off x="3059832" y="3789040"/>
            <a:ext cx="2520280" cy="1728192"/>
          </a:xfrm>
          <a:prstGeom prst="roundRect">
            <a:avLst/>
          </a:prstGeom>
          <a:solidFill>
            <a:schemeClr val="bg1">
              <a:lumMod val="95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Final consumption </a:t>
            </a:r>
            <a:r>
              <a:rPr lang="en-US" altLang="ja-JP" sz="2800" b="1" dirty="0" smtClean="0">
                <a:solidFill>
                  <a:schemeClr val="tx1"/>
                </a:solidFill>
              </a:rPr>
              <a:t>goods</a:t>
            </a:r>
            <a:endParaRPr kumimoji="1" lang="ja-JP" altLang="en-US" sz="2800" b="1" dirty="0">
              <a:solidFill>
                <a:schemeClr val="tx1"/>
              </a:solidFill>
            </a:endParaRPr>
          </a:p>
        </p:txBody>
      </p:sp>
      <p:sp>
        <p:nvSpPr>
          <p:cNvPr id="17" name="円/楕円 16"/>
          <p:cNvSpPr/>
          <p:nvPr/>
        </p:nvSpPr>
        <p:spPr>
          <a:xfrm>
            <a:off x="755576" y="980728"/>
            <a:ext cx="3384376" cy="2016224"/>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latin typeface="Batang" pitchFamily="18" charset="-127"/>
                <a:ea typeface="Batang" pitchFamily="18" charset="-127"/>
              </a:rPr>
              <a:t>The need to define “tourism</a:t>
            </a:r>
            <a:r>
              <a:rPr lang="ja-JP" altLang="en-US" sz="1600" b="1" dirty="0" smtClean="0">
                <a:solidFill>
                  <a:schemeClr val="tx1"/>
                </a:solidFill>
                <a:latin typeface="Batang" pitchFamily="18" charset="-127"/>
                <a:ea typeface="Batang" pitchFamily="18" charset="-127"/>
              </a:rPr>
              <a:t>”</a:t>
            </a:r>
            <a:r>
              <a:rPr lang="en-US" altLang="ja-JP" sz="1600" b="1" dirty="0" smtClean="0">
                <a:solidFill>
                  <a:schemeClr val="tx1"/>
                </a:solidFill>
                <a:latin typeface="Batang" pitchFamily="18" charset="-127"/>
                <a:ea typeface="Batang" pitchFamily="18" charset="-127"/>
              </a:rPr>
              <a:t>is light </a:t>
            </a:r>
            <a:r>
              <a:rPr kumimoji="1" lang="en-US" altLang="ja-JP" sz="1600" b="1" dirty="0" smtClean="0">
                <a:solidFill>
                  <a:srgbClr val="FF0000"/>
                </a:solidFill>
              </a:rPr>
              <a:t/>
            </a:r>
            <a:br>
              <a:rPr kumimoji="1" lang="en-US" altLang="ja-JP" sz="1600" b="1" dirty="0" smtClean="0">
                <a:solidFill>
                  <a:srgbClr val="FF0000"/>
                </a:solidFill>
              </a:rPr>
            </a:br>
            <a:r>
              <a:rPr kumimoji="1" lang="ja-JP" altLang="en-US" sz="1600" b="1" dirty="0" smtClean="0">
                <a:solidFill>
                  <a:srgbClr val="FF0000"/>
                </a:solidFill>
              </a:rPr>
              <a:t>↓</a:t>
            </a:r>
            <a:endParaRPr kumimoji="1" lang="en-US" altLang="ja-JP" sz="1600" b="1" dirty="0" smtClean="0">
              <a:solidFill>
                <a:srgbClr val="FF0000"/>
              </a:solidFill>
            </a:endParaRPr>
          </a:p>
          <a:p>
            <a:pPr algn="ctr"/>
            <a:r>
              <a:rPr lang="en-US" altLang="ja-JP" sz="1600" b="1" dirty="0" smtClean="0">
                <a:solidFill>
                  <a:schemeClr val="tx1"/>
                </a:solidFill>
              </a:rPr>
              <a:t>Proposal of the</a:t>
            </a:r>
            <a:r>
              <a:rPr lang="ja-JP" altLang="en-US" sz="1600" b="1" dirty="0" smtClean="0">
                <a:solidFill>
                  <a:schemeClr val="tx1"/>
                </a:solidFill>
              </a:rPr>
              <a:t>　</a:t>
            </a:r>
            <a:r>
              <a:rPr lang="en-US" altLang="ja-JP" sz="1600" b="1" dirty="0" smtClean="0">
                <a:solidFill>
                  <a:schemeClr val="tx1"/>
                </a:solidFill>
              </a:rPr>
              <a:t>concept</a:t>
            </a:r>
          </a:p>
          <a:p>
            <a:pPr algn="ctr"/>
            <a:r>
              <a:rPr lang="ja-JP" altLang="en-US" sz="1600" b="1" dirty="0" smtClean="0">
                <a:solidFill>
                  <a:srgbClr val="FF0000"/>
                </a:solidFill>
              </a:rPr>
              <a:t>“</a:t>
            </a:r>
            <a:r>
              <a:rPr lang="en-US" altLang="ja-JP" sz="1600" b="1" dirty="0" smtClean="0">
                <a:solidFill>
                  <a:srgbClr val="FF0000"/>
                </a:solidFill>
              </a:rPr>
              <a:t>Human</a:t>
            </a:r>
            <a:r>
              <a:rPr lang="ja-JP" altLang="en-US" sz="1600" b="1" dirty="0" smtClean="0">
                <a:solidFill>
                  <a:srgbClr val="FF0000"/>
                </a:solidFill>
              </a:rPr>
              <a:t>　</a:t>
            </a:r>
            <a:r>
              <a:rPr lang="en-US" altLang="ja-JP" sz="1600" b="1" dirty="0" smtClean="0">
                <a:solidFill>
                  <a:srgbClr val="FF0000"/>
                </a:solidFill>
              </a:rPr>
              <a:t>Logistics</a:t>
            </a:r>
            <a:r>
              <a:rPr lang="ja-JP" altLang="en-US" sz="1600" b="1" dirty="0" smtClean="0">
                <a:solidFill>
                  <a:srgbClr val="FF0000"/>
                </a:solidFill>
              </a:rPr>
              <a:t>”</a:t>
            </a:r>
            <a:endParaRPr kumimoji="1" lang="en-US" altLang="ja-JP" sz="1600" b="1" dirty="0" smtClean="0">
              <a:solidFill>
                <a:srgbClr val="FF0000"/>
              </a:solidFill>
            </a:endParaRPr>
          </a:p>
        </p:txBody>
      </p:sp>
      <p:sp>
        <p:nvSpPr>
          <p:cNvPr id="18" name="右矢印 17"/>
          <p:cNvSpPr/>
          <p:nvPr/>
        </p:nvSpPr>
        <p:spPr>
          <a:xfrm flipH="1">
            <a:off x="4067944" y="1196752"/>
            <a:ext cx="1728192" cy="1728192"/>
          </a:xfrm>
          <a:prstGeom prst="rightArrow">
            <a:avLst>
              <a:gd name="adj1" fmla="val 69873"/>
              <a:gd name="adj2" fmla="val 321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rPr>
              <a:t>Policy theory </a:t>
            </a:r>
            <a:r>
              <a:rPr kumimoji="1" lang="ja-JP" altLang="en-US" sz="1400" b="1" dirty="0" smtClean="0">
                <a:solidFill>
                  <a:schemeClr val="tx1"/>
                </a:solidFill>
              </a:rPr>
              <a:t>（</a:t>
            </a:r>
            <a:r>
              <a:rPr lang="en-US" altLang="ja-JP" sz="1400" b="1" dirty="0" smtClean="0">
                <a:solidFill>
                  <a:schemeClr val="tx1"/>
                </a:solidFill>
              </a:rPr>
              <a:t> </a:t>
            </a:r>
            <a:r>
              <a:rPr lang="en-US" altLang="ja-JP" sz="1400" b="1" dirty="0" err="1" smtClean="0">
                <a:solidFill>
                  <a:schemeClr val="tx1"/>
                </a:solidFill>
              </a:rPr>
              <a:t>relativization</a:t>
            </a:r>
            <a:r>
              <a:rPr lang="en-US" altLang="ja-JP" sz="1400" b="1" dirty="0" smtClean="0">
                <a:solidFill>
                  <a:schemeClr val="tx1"/>
                </a:solidFill>
              </a:rPr>
              <a:t> between</a:t>
            </a:r>
            <a:r>
              <a:rPr lang="ja-JP" altLang="en-US" sz="1400" b="1" dirty="0" smtClean="0">
                <a:solidFill>
                  <a:schemeClr val="tx1"/>
                </a:solidFill>
              </a:rPr>
              <a:t>　</a:t>
            </a:r>
            <a:r>
              <a:rPr lang="en-US" altLang="ja-JP" sz="1400" b="1" dirty="0" smtClean="0">
                <a:solidFill>
                  <a:schemeClr val="tx1"/>
                </a:solidFill>
              </a:rPr>
              <a:t>daily life</a:t>
            </a:r>
            <a:r>
              <a:rPr lang="ja-JP" altLang="en-US" sz="1400" b="1" dirty="0" smtClean="0">
                <a:solidFill>
                  <a:schemeClr val="tx1"/>
                </a:solidFill>
              </a:rPr>
              <a:t>　</a:t>
            </a:r>
            <a:r>
              <a:rPr lang="en-US" altLang="ja-JP" sz="1400" b="1" dirty="0" smtClean="0">
                <a:solidFill>
                  <a:schemeClr val="tx1"/>
                </a:solidFill>
              </a:rPr>
              <a:t>and non-everyday </a:t>
            </a:r>
            <a:r>
              <a:rPr kumimoji="1" lang="ja-JP" altLang="en-US" sz="1400" b="1" dirty="0" smtClean="0">
                <a:solidFill>
                  <a:schemeClr val="tx1"/>
                </a:solidFill>
              </a:rPr>
              <a:t>）</a:t>
            </a:r>
            <a:endParaRPr kumimoji="1" lang="ja-JP" altLang="en-US" sz="1400" b="1" dirty="0">
              <a:solidFill>
                <a:schemeClr val="tx1"/>
              </a:solidFill>
            </a:endParaRPr>
          </a:p>
        </p:txBody>
      </p:sp>
      <p:sp>
        <p:nvSpPr>
          <p:cNvPr id="26" name="左右矢印 25"/>
          <p:cNvSpPr/>
          <p:nvPr/>
        </p:nvSpPr>
        <p:spPr>
          <a:xfrm>
            <a:off x="5940152" y="548680"/>
            <a:ext cx="648072" cy="48463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右矢印 26"/>
          <p:cNvSpPr/>
          <p:nvPr/>
        </p:nvSpPr>
        <p:spPr>
          <a:xfrm>
            <a:off x="7164288" y="4024488"/>
            <a:ext cx="648072" cy="48463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右矢印 27"/>
          <p:cNvSpPr/>
          <p:nvPr/>
        </p:nvSpPr>
        <p:spPr>
          <a:xfrm>
            <a:off x="2483768" y="4509120"/>
            <a:ext cx="648072" cy="48463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915816" y="5589240"/>
            <a:ext cx="2592288" cy="1200329"/>
          </a:xfrm>
          <a:prstGeom prst="rect">
            <a:avLst/>
          </a:prstGeom>
        </p:spPr>
        <p:txBody>
          <a:bodyPr wrap="square">
            <a:spAutoFit/>
          </a:bodyPr>
          <a:lstStyle/>
          <a:p>
            <a:pPr algn="ctr"/>
            <a:r>
              <a:rPr lang="en-US" altLang="ja-JP" sz="3600" dirty="0" smtClean="0"/>
              <a:t>Tourism Economics</a:t>
            </a:r>
            <a:endParaRPr lang="ja-JP" altLang="en-US" sz="3600" dirty="0"/>
          </a:p>
        </p:txBody>
      </p:sp>
      <p:sp>
        <p:nvSpPr>
          <p:cNvPr id="30" name="正方形/長方形 29"/>
          <p:cNvSpPr/>
          <p:nvPr/>
        </p:nvSpPr>
        <p:spPr>
          <a:xfrm>
            <a:off x="251520" y="5949280"/>
            <a:ext cx="1877309" cy="707886"/>
          </a:xfrm>
          <a:prstGeom prst="rect">
            <a:avLst/>
          </a:prstGeom>
        </p:spPr>
        <p:txBody>
          <a:bodyPr wrap="none">
            <a:spAutoFit/>
          </a:bodyPr>
          <a:lstStyle/>
          <a:p>
            <a:r>
              <a:rPr lang="en-US" altLang="ja-JP" sz="4000" dirty="0" smtClean="0"/>
              <a:t>UNWTO</a:t>
            </a:r>
            <a:endParaRPr lang="ja-JP" altLang="en-US" sz="4000" dirty="0"/>
          </a:p>
        </p:txBody>
      </p:sp>
      <p:sp>
        <p:nvSpPr>
          <p:cNvPr id="19" name="角丸四角形 18"/>
          <p:cNvSpPr/>
          <p:nvPr/>
        </p:nvSpPr>
        <p:spPr>
          <a:xfrm>
            <a:off x="4067944" y="260648"/>
            <a:ext cx="1872208" cy="936104"/>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Journey of nobility</a:t>
            </a:r>
            <a:endParaRPr kumimoji="1" lang="ja-JP" altLang="en-US" sz="2800" b="1" dirty="0">
              <a:solidFill>
                <a:schemeClr val="tx1"/>
              </a:solidFill>
            </a:endParaRPr>
          </a:p>
        </p:txBody>
      </p:sp>
      <p:sp>
        <p:nvSpPr>
          <p:cNvPr id="22" name="角丸四角形 21"/>
          <p:cNvSpPr/>
          <p:nvPr/>
        </p:nvSpPr>
        <p:spPr>
          <a:xfrm>
            <a:off x="6660232" y="260648"/>
            <a:ext cx="2160240" cy="936104"/>
          </a:xfrm>
          <a:prstGeom prst="roundRect">
            <a:avLst/>
          </a:prstGeom>
          <a:solidFill>
            <a:schemeClr val="bg1">
              <a:lumMod val="95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tx1">
                    <a:lumMod val="95000"/>
                    <a:lumOff val="5000"/>
                  </a:schemeClr>
                </a:solidFill>
              </a:rPr>
              <a:t>travel for fan </a:t>
            </a:r>
            <a:endParaRPr kumimoji="1" lang="ja-JP" altLang="en-US" sz="2800" b="1" dirty="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143000"/>
          </a:xfrm>
          <a:ln>
            <a:solidFill>
              <a:schemeClr val="tx1">
                <a:lumMod val="95000"/>
                <a:lumOff val="5000"/>
              </a:schemeClr>
            </a:solidFill>
          </a:ln>
        </p:spPr>
        <p:txBody>
          <a:bodyPr>
            <a:noAutofit/>
          </a:bodyPr>
          <a:lstStyle/>
          <a:p>
            <a:r>
              <a:rPr lang="en-US" altLang="ja-JP" sz="2400" dirty="0" smtClean="0"/>
              <a:t>The Chinese-origin-word “KANKO―</a:t>
            </a:r>
            <a:r>
              <a:rPr lang="ja-JP" altLang="ja-JP" sz="2400" dirty="0" smtClean="0"/>
              <a:t>観光</a:t>
            </a:r>
            <a:r>
              <a:rPr lang="en-US" altLang="ja-JP" sz="2400" dirty="0" smtClean="0"/>
              <a:t>―” and the western-language-origin-word “TSURISUMU―</a:t>
            </a:r>
            <a:r>
              <a:rPr lang="ja-JP" altLang="ja-JP" sz="2400" dirty="0" smtClean="0"/>
              <a:t>ツーリズム</a:t>
            </a:r>
            <a:r>
              <a:rPr lang="en-US" altLang="ja-JP" sz="2400" dirty="0" smtClean="0"/>
              <a:t>―”</a:t>
            </a:r>
            <a:endParaRPr kumimoji="1" lang="ja-JP" altLang="en-US" sz="2400" dirty="0"/>
          </a:p>
        </p:txBody>
      </p:sp>
      <p:sp>
        <p:nvSpPr>
          <p:cNvPr id="3" name="コンテンツ プレースホルダ 2"/>
          <p:cNvSpPr>
            <a:spLocks noGrp="1"/>
          </p:cNvSpPr>
          <p:nvPr>
            <p:ph idx="1"/>
          </p:nvPr>
        </p:nvSpPr>
        <p:spPr>
          <a:xfrm>
            <a:off x="179512" y="1600200"/>
            <a:ext cx="8964488" cy="5069160"/>
          </a:xfrm>
        </p:spPr>
        <p:txBody>
          <a:bodyPr>
            <a:normAutofit fontScale="77500" lnSpcReduction="20000"/>
          </a:bodyPr>
          <a:lstStyle/>
          <a:p>
            <a:r>
              <a:rPr lang="en-US" altLang="ja-JP" dirty="0" smtClean="0"/>
              <a:t>In </a:t>
            </a:r>
            <a:r>
              <a:rPr lang="en-US" altLang="ja-JP" dirty="0" smtClean="0"/>
              <a:t>Japan, the Chinese-origin-word “KANKO” and the western-language-origin-word “TSURIZUMU” are used together. Either is equivalent to tourism in English. “SANGYO KANKO” equivalent to industrial tourism and “EKO TSURIZUMU” equivalent to eco-tourism, both are the representatives. Some </a:t>
            </a:r>
            <a:r>
              <a:rPr lang="ja-JP" altLang="ja-JP" dirty="0" smtClean="0"/>
              <a:t>Researchers will use the word TSURIZUMU on the grounds that the word KANKO is ambiguous.</a:t>
            </a:r>
          </a:p>
          <a:p>
            <a:r>
              <a:rPr lang="ja-JP" altLang="ja-JP" dirty="0" smtClean="0"/>
              <a:t>When </a:t>
            </a:r>
            <a:r>
              <a:rPr lang="ja-JP" altLang="ja-JP" dirty="0" smtClean="0"/>
              <a:t>Buddhism came to Japanese archipelago, it was something of a different nature to the Japanese at the time. </a:t>
            </a:r>
            <a:r>
              <a:rPr lang="en-US" altLang="ja-JP" dirty="0" smtClean="0"/>
              <a:t>It was impossible to translate things and thought of the Buddhism into Japanese language. In other words it was impossible to attach a Japanese word at that time to each. Therefore words about the Buddhism are used in the same way as time when those were imported into Japan.  And, until today, most of meanings do not change</a:t>
            </a:r>
            <a:r>
              <a:rPr lang="en-US" altLang="ja-JP" dirty="0" smtClean="0"/>
              <a:t>.</a:t>
            </a:r>
            <a:endParaRPr lang="ja-JP" altLang="ja-JP" dirty="0"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16632"/>
            <a:ext cx="9144000" cy="6741368"/>
          </a:xfrm>
        </p:spPr>
        <p:txBody>
          <a:bodyPr>
            <a:normAutofit fontScale="92500"/>
          </a:bodyPr>
          <a:lstStyle/>
          <a:p>
            <a:r>
              <a:rPr lang="en-US" altLang="ja-JP" dirty="0" smtClean="0"/>
              <a:t>Before and after Meiji Restoration, a lot of new concepts entered Japan from the West. Many western concepts were also heterogeneous. But unlike ancient Japan, new words as Japanese were coined using Chinese character. Words equivalent to such as religion, society, constitution etc., survived. Those words are used now not only in Japan but also in Mainland China, Taiwan, Hong Kong and Korea.</a:t>
            </a:r>
            <a:endParaRPr lang="ja-JP" altLang="ja-JP" dirty="0" smtClean="0"/>
          </a:p>
          <a:p>
            <a:r>
              <a:rPr lang="en-US" altLang="ja-JP" dirty="0" smtClean="0"/>
              <a:t>Unlike those new coined words, the Chinese-origin-word KANKO exists for a long time in Japan. The opinion is convincing that the etymology of Chinese word “KANKO </a:t>
            </a:r>
            <a:r>
              <a:rPr lang="ja-JP" altLang="ja-JP" dirty="0" smtClean="0"/>
              <a:t>―観光―</a:t>
            </a:r>
            <a:r>
              <a:rPr lang="en-US" altLang="ja-JP" dirty="0" smtClean="0"/>
              <a:t>” required for the famous phrase “to watch light of a country </a:t>
            </a:r>
            <a:r>
              <a:rPr lang="ja-JP" altLang="ja-JP" dirty="0" smtClean="0"/>
              <a:t>―観国之光―</a:t>
            </a:r>
            <a:r>
              <a:rPr lang="en-US" altLang="ja-JP" dirty="0" smtClean="0"/>
              <a:t>” in “I </a:t>
            </a:r>
            <a:r>
              <a:rPr lang="en-US" altLang="ja-JP" dirty="0" err="1" smtClean="0"/>
              <a:t>Ching</a:t>
            </a:r>
            <a:r>
              <a:rPr lang="ja-JP" altLang="ja-JP" dirty="0" smtClean="0"/>
              <a:t>― 易経―</a:t>
            </a:r>
            <a:r>
              <a:rPr lang="en-US" altLang="ja-JP" dirty="0" smtClean="0"/>
              <a:t>”, one of Chinese classic.</a:t>
            </a:r>
            <a:endParaRPr lang="ja-JP" altLang="ja-JP" dirty="0" smtClean="0"/>
          </a:p>
          <a:p>
            <a:endParaRPr kumimoji="1" lang="ja-JP" alt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92500" lnSpcReduction="20000"/>
          </a:bodyPr>
          <a:lstStyle/>
          <a:p>
            <a:r>
              <a:rPr lang="en-US" altLang="ja-JP" dirty="0" smtClean="0"/>
              <a:t> </a:t>
            </a:r>
            <a:r>
              <a:rPr lang="en-US" altLang="ja-JP" dirty="0" smtClean="0"/>
              <a:t>On </a:t>
            </a:r>
            <a:r>
              <a:rPr lang="en-US" altLang="ja-JP" dirty="0" smtClean="0"/>
              <a:t>the other hand, according to Wikipedia, the word tourist would exist as a term in the 18th century and the word tourism would exist as a term early in the 19th century in the western world. Therefore, it is thought that the person who recognized the concept of tourism and tourist existed in Japanese.</a:t>
            </a:r>
            <a:endParaRPr lang="ja-JP" altLang="ja-JP" dirty="0" smtClean="0"/>
          </a:p>
          <a:p>
            <a:r>
              <a:rPr lang="en-US" altLang="ja-JP" dirty="0" smtClean="0"/>
              <a:t> </a:t>
            </a:r>
            <a:r>
              <a:rPr lang="en-US" altLang="ja-JP" dirty="0" smtClean="0"/>
              <a:t>According </a:t>
            </a:r>
            <a:r>
              <a:rPr lang="en-US" altLang="ja-JP" dirty="0" smtClean="0"/>
              <a:t>to the database of Japanese leading newspaper “Asahi </a:t>
            </a:r>
            <a:r>
              <a:rPr lang="en-US" altLang="ja-JP" dirty="0" err="1" smtClean="0"/>
              <a:t>Shimbun</a:t>
            </a:r>
            <a:r>
              <a:rPr lang="en-US" altLang="ja-JP" dirty="0" smtClean="0"/>
              <a:t>” articles, the Japanese word “TSURISUTO</a:t>
            </a:r>
            <a:r>
              <a:rPr lang="ja-JP" altLang="ja-JP" dirty="0" smtClean="0"/>
              <a:t>－ツーリスト－</a:t>
            </a:r>
            <a:r>
              <a:rPr lang="en-US" altLang="ja-JP" dirty="0" smtClean="0"/>
              <a:t>” equivalent to a tourist appears many times. On the other hand, the Japanese word “TSURIZUMU</a:t>
            </a:r>
            <a:r>
              <a:rPr lang="ja-JP" altLang="ja-JP" dirty="0" smtClean="0"/>
              <a:t>－ツーリズム－</a:t>
            </a:r>
            <a:r>
              <a:rPr lang="en-US" altLang="ja-JP" dirty="0" smtClean="0"/>
              <a:t>” equivalent to tourism does not come out at all except last years of Showa era. Therefore it is a curious thing that many Japanese tourism-related textbooks explain that the Japanese word KANKO was called on as an equivalent to tourism in the Taisho era of 1912 through 1926. </a:t>
            </a:r>
            <a:endParaRPr kumimoji="1" lang="ja-JP" alt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126163"/>
          </a:xfrm>
        </p:spPr>
        <p:txBody>
          <a:bodyPr>
            <a:normAutofit/>
          </a:bodyPr>
          <a:lstStyle/>
          <a:p>
            <a:r>
              <a:rPr lang="en-US" altLang="ja-JP" dirty="0" smtClean="0"/>
              <a:t>“Japan Tourist Bureau” was installed in 1913. Then I can confirm that the word “TSURISUTO” existed but the word “TSURIZUMU” didn’t exist on those days.</a:t>
            </a:r>
            <a:endParaRPr lang="ja-JP" altLang="ja-JP" dirty="0" smtClean="0"/>
          </a:p>
          <a:p>
            <a:r>
              <a:rPr lang="en-US" altLang="ja-JP" dirty="0" smtClean="0"/>
              <a:t> After the Age of Geographical Discovery, besides a propagator, a trader, an explorer, a sailor, people who were classified as a tourist came to go on board. In the Edo era, a Japanese group to go abroad did not exist. The concept of tourist should have been incomprehensible for Japanese in those days. Then I think they used directly the word “tourist” without making a new word equivalent to a tourist. </a:t>
            </a:r>
            <a:endParaRPr lang="ja-JP" altLang="ja-JP" dirty="0" smtClean="0"/>
          </a:p>
          <a:p>
            <a:endParaRPr kumimoji="1" lang="ja-JP" alt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a:bodyPr>
          <a:lstStyle/>
          <a:p>
            <a:r>
              <a:rPr lang="en-US" altLang="ja-JP" dirty="0" smtClean="0"/>
              <a:t> The English name of “KOKUSAI KANKO KYOKU</a:t>
            </a:r>
            <a:r>
              <a:rPr lang="ja-JP" altLang="ja-JP" dirty="0" smtClean="0"/>
              <a:t>－国際観光局－</a:t>
            </a:r>
            <a:r>
              <a:rPr lang="en-US" altLang="ja-JP" dirty="0" smtClean="0"/>
              <a:t>”set up by an Imperial ordinance in 1930 was “Board of Tourist Industry”. Therefore, unlike a description that an equivalent of tourism is KANKO, it is still natural to think that tourist is an equivalent to KANKO.</a:t>
            </a:r>
            <a:endParaRPr lang="ja-JP" altLang="ja-JP" dirty="0" smtClean="0"/>
          </a:p>
          <a:p>
            <a:r>
              <a:rPr lang="en-US" altLang="ja-JP" dirty="0" smtClean="0"/>
              <a:t>Board of Tourist Industry is the first example using the word “KANKO” as legal one. However, the meaning of KANKO at that time, unlike the origin, changed to showing Japanese culture to foreign tourists. Because Deep groove is lying between the original meaning and the actual meaning, Japanese tourism policy has become hard to understand</a:t>
            </a:r>
            <a:r>
              <a:rPr lang="en-US" altLang="ja-JP" dirty="0" smtClean="0"/>
              <a:t>.</a:t>
            </a:r>
            <a:endParaRPr lang="ja-JP" altLang="ja-JP" dirty="0"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lnSpcReduction="10000"/>
          </a:bodyPr>
          <a:lstStyle/>
          <a:p>
            <a:r>
              <a:rPr lang="en-US" altLang="ja-JP" dirty="0" smtClean="0"/>
              <a:t>The word of tourism is overflowing now. By the reason of the concept of KANKO being uncertain, there are many researchers using the word “TSURIZUMU”. I remember an old Chinese saying that the pot calls the kettle black because of the ambiguity of tourism.</a:t>
            </a:r>
            <a:endParaRPr lang="ja-JP" altLang="ja-JP" dirty="0" smtClean="0"/>
          </a:p>
          <a:p>
            <a:r>
              <a:rPr lang="en-US" altLang="ja-JP" dirty="0" smtClean="0"/>
              <a:t> It is necessary for concepts to be unified when we take statistics. In the case of tourism statistics, it is obvious to unify the handling of concept of duties-trip and time length of leaving the daily life sphere of life. It is enforced by a meaning to take the statistics each. If the concept of tourism is vague, “TSURIZUMU” and “KANKO” are also vague in the same degree. </a:t>
            </a:r>
            <a:endParaRPr lang="ja-JP" altLang="ja-JP" dirty="0" smtClean="0"/>
          </a:p>
          <a:p>
            <a:endParaRPr lang="ja-JP" altLang="en-US" dirty="0" smtClean="0"/>
          </a:p>
          <a:p>
            <a:endParaRPr kumimoji="1" lang="ja-JP" alt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矢印 10"/>
          <p:cNvSpPr/>
          <p:nvPr/>
        </p:nvSpPr>
        <p:spPr>
          <a:xfrm>
            <a:off x="-36512" y="864096"/>
            <a:ext cx="7344816" cy="2780928"/>
          </a:xfrm>
          <a:prstGeom prst="rightArrow">
            <a:avLst>
              <a:gd name="adj1" fmla="val 90574"/>
              <a:gd name="adj2"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smtClean="0">
                <a:solidFill>
                  <a:schemeClr val="tx1"/>
                </a:solidFill>
              </a:rPr>
              <a:t>Abstraction of the concept “tourism” and the reason</a:t>
            </a:r>
          </a:p>
          <a:p>
            <a:pPr algn="ctr"/>
            <a:r>
              <a:rPr lang="en-US" altLang="ja-JP" sz="4000" b="1" dirty="0" smtClean="0">
                <a:solidFill>
                  <a:schemeClr val="tx1"/>
                </a:solidFill>
              </a:rPr>
              <a:t> </a:t>
            </a:r>
            <a:r>
              <a:rPr kumimoji="1" lang="ja-JP" altLang="en-US" sz="4000" b="1" dirty="0" smtClean="0">
                <a:solidFill>
                  <a:schemeClr val="tx1"/>
                </a:solidFill>
              </a:rPr>
              <a:t>（</a:t>
            </a:r>
            <a:r>
              <a:rPr kumimoji="1" lang="en-US" altLang="ja-JP" sz="4000" b="1" dirty="0" err="1" smtClean="0">
                <a:solidFill>
                  <a:schemeClr val="tx1"/>
                </a:solidFill>
              </a:rPr>
              <a:t>Japan,China,</a:t>
            </a:r>
            <a:r>
              <a:rPr lang="en-US" altLang="ja-JP" sz="4000" b="1" dirty="0" err="1" smtClean="0">
                <a:solidFill>
                  <a:schemeClr val="tx1"/>
                </a:solidFill>
              </a:rPr>
              <a:t>Westerns</a:t>
            </a:r>
            <a:r>
              <a:rPr kumimoji="1" lang="ja-JP" altLang="en-US" sz="4000" b="1" dirty="0" smtClean="0">
                <a:solidFill>
                  <a:schemeClr val="tx1"/>
                </a:solidFill>
              </a:rPr>
              <a:t>）</a:t>
            </a:r>
            <a:endParaRPr kumimoji="1" lang="ja-JP" altLang="en-US" sz="4000" b="1" dirty="0">
              <a:solidFill>
                <a:schemeClr val="tx1"/>
              </a:solidFill>
            </a:endParaRPr>
          </a:p>
        </p:txBody>
      </p:sp>
      <p:sp>
        <p:nvSpPr>
          <p:cNvPr id="16" name="右矢印 15"/>
          <p:cNvSpPr/>
          <p:nvPr/>
        </p:nvSpPr>
        <p:spPr>
          <a:xfrm>
            <a:off x="3203848" y="3808464"/>
            <a:ext cx="6120680" cy="2788888"/>
          </a:xfrm>
          <a:prstGeom prst="rightArrow">
            <a:avLst>
              <a:gd name="adj1" fmla="val 81429"/>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b="1" dirty="0" smtClean="0">
                <a:solidFill>
                  <a:schemeClr val="tx1"/>
                </a:solidFill>
              </a:rPr>
              <a:t>Fitting the lexical to the concept</a:t>
            </a:r>
            <a:r>
              <a:rPr lang="ja-JP" altLang="en-US" sz="2000" b="1" dirty="0" smtClean="0">
                <a:solidFill>
                  <a:schemeClr val="tx1"/>
                </a:solidFill>
              </a:rPr>
              <a:t>　</a:t>
            </a:r>
            <a:endParaRPr kumimoji="1" lang="ja-JP" altLang="en-US" sz="2000" b="1" dirty="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lstStyle/>
          <a:p>
            <a:r>
              <a:rPr lang="en-US" altLang="ja-JP" dirty="0" smtClean="0"/>
              <a:t>The number of foreign visitors</a:t>
            </a:r>
            <a:endParaRPr kumimoji="1" lang="ja-JP" altLang="en-US" dirty="0"/>
          </a:p>
        </p:txBody>
      </p:sp>
      <p:pic>
        <p:nvPicPr>
          <p:cNvPr id="14338" name="Picture 2" descr="grp_訪日外客数の推移"/>
          <p:cNvPicPr>
            <a:picLocks noChangeAspect="1" noChangeArrowheads="1"/>
          </p:cNvPicPr>
          <p:nvPr/>
        </p:nvPicPr>
        <p:blipFill>
          <a:blip r:embed="rId3" cstate="print"/>
          <a:srcRect t="13791" b="13263"/>
          <a:stretch>
            <a:fillRect/>
          </a:stretch>
        </p:blipFill>
        <p:spPr bwMode="auto">
          <a:xfrm>
            <a:off x="755576" y="1788598"/>
            <a:ext cx="7704856" cy="4808754"/>
          </a:xfrm>
          <a:prstGeom prst="rect">
            <a:avLst/>
          </a:prstGeom>
          <a:noFill/>
        </p:spPr>
      </p:pic>
      <p:sp>
        <p:nvSpPr>
          <p:cNvPr id="4" name="テキスト ボックス 3"/>
          <p:cNvSpPr txBox="1"/>
          <p:nvPr/>
        </p:nvSpPr>
        <p:spPr>
          <a:xfrm>
            <a:off x="395536" y="1412776"/>
            <a:ext cx="1358064" cy="369332"/>
          </a:xfrm>
          <a:prstGeom prst="rect">
            <a:avLst/>
          </a:prstGeom>
          <a:noFill/>
        </p:spPr>
        <p:txBody>
          <a:bodyPr wrap="none" rtlCol="0">
            <a:spAutoFit/>
          </a:bodyPr>
          <a:lstStyle/>
          <a:p>
            <a:r>
              <a:rPr kumimoji="1" lang="en-US" altLang="ja-JP" dirty="0" smtClean="0"/>
              <a:t>10 thousand</a:t>
            </a:r>
            <a:endParaRPr kumimoji="1" lang="ja-JP" altLang="en-US" dirty="0"/>
          </a:p>
        </p:txBody>
      </p:sp>
      <p:sp>
        <p:nvSpPr>
          <p:cNvPr id="7" name="右矢印 6"/>
          <p:cNvSpPr/>
          <p:nvPr/>
        </p:nvSpPr>
        <p:spPr>
          <a:xfrm>
            <a:off x="3275856" y="1988840"/>
            <a:ext cx="3858728" cy="1728192"/>
          </a:xfrm>
          <a:prstGeom prst="rightArrow">
            <a:avLst>
              <a:gd name="adj1" fmla="val 50000"/>
              <a:gd name="adj2" fmla="val 337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tx1">
                    <a:lumMod val="95000"/>
                    <a:lumOff val="5000"/>
                  </a:schemeClr>
                </a:solidFill>
              </a:rPr>
              <a:t>Economic growth of neighboring </a:t>
            </a:r>
            <a:r>
              <a:rPr lang="en-US" altLang="ja-JP" sz="2800" dirty="0" err="1" smtClean="0">
                <a:solidFill>
                  <a:schemeClr val="tx1">
                    <a:lumMod val="95000"/>
                    <a:lumOff val="5000"/>
                  </a:schemeClr>
                </a:solidFill>
              </a:rPr>
              <a:t>countrie</a:t>
            </a:r>
            <a:endParaRPr lang="ja-JP" altLang="en-US" sz="2800" dirty="0">
              <a:solidFill>
                <a:schemeClr val="tx1">
                  <a:lumMod val="95000"/>
                  <a:lumOff val="5000"/>
                </a:schemeClr>
              </a:solidFill>
            </a:endParaRPr>
          </a:p>
        </p:txBody>
      </p:sp>
      <p:sp>
        <p:nvSpPr>
          <p:cNvPr id="8" name="右矢印 7"/>
          <p:cNvSpPr/>
          <p:nvPr/>
        </p:nvSpPr>
        <p:spPr>
          <a:xfrm>
            <a:off x="5076056" y="1268760"/>
            <a:ext cx="2448272" cy="1224136"/>
          </a:xfrm>
          <a:prstGeom prst="rightArrow">
            <a:avLst>
              <a:gd name="adj1" fmla="val 50000"/>
              <a:gd name="adj2" fmla="val 337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tx1">
                    <a:lumMod val="95000"/>
                    <a:lumOff val="5000"/>
                  </a:schemeClr>
                </a:solidFill>
              </a:rPr>
              <a:t>weaker yen</a:t>
            </a:r>
            <a:endParaRPr lang="ja-JP" altLang="en-US" sz="2800" dirty="0">
              <a:solidFill>
                <a:schemeClr val="tx1">
                  <a:lumMod val="95000"/>
                  <a:lumOff val="5000"/>
                </a:schemeClr>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右矢印 15"/>
          <p:cNvSpPr/>
          <p:nvPr/>
        </p:nvSpPr>
        <p:spPr>
          <a:xfrm>
            <a:off x="251520" y="-27384"/>
            <a:ext cx="8924026" cy="1224136"/>
          </a:xfrm>
          <a:prstGeom prst="rightArrow">
            <a:avLst>
              <a:gd name="adj1" fmla="val 81429"/>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b="1" dirty="0" smtClean="0">
                <a:solidFill>
                  <a:schemeClr val="tx1"/>
                </a:solidFill>
              </a:rPr>
              <a:t>Fitting the lexical to the concept</a:t>
            </a:r>
            <a:r>
              <a:rPr lang="ja-JP" altLang="en-US" sz="2000" b="1" dirty="0" smtClean="0">
                <a:solidFill>
                  <a:schemeClr val="tx1"/>
                </a:solidFill>
              </a:rPr>
              <a:t>　</a:t>
            </a:r>
            <a:endParaRPr kumimoji="1" lang="ja-JP" altLang="en-US" sz="2000" b="1" dirty="0">
              <a:solidFill>
                <a:schemeClr val="tx1"/>
              </a:solidFill>
            </a:endParaRPr>
          </a:p>
        </p:txBody>
      </p:sp>
      <p:sp>
        <p:nvSpPr>
          <p:cNvPr id="22" name="右矢印 21"/>
          <p:cNvSpPr/>
          <p:nvPr/>
        </p:nvSpPr>
        <p:spPr>
          <a:xfrm>
            <a:off x="1763687" y="2780928"/>
            <a:ext cx="4392489" cy="2088232"/>
          </a:xfrm>
          <a:prstGeom prst="rightArrow">
            <a:avLst>
              <a:gd name="adj1" fmla="val 69616"/>
              <a:gd name="adj2"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solidFill>
                  <a:schemeClr val="tx1"/>
                </a:solidFill>
              </a:rPr>
              <a:t>Introduction of lexical "tourist“</a:t>
            </a:r>
          </a:p>
          <a:p>
            <a:pPr algn="ctr"/>
            <a:r>
              <a:rPr lang="en-US" altLang="ja-JP" sz="3600" b="1" dirty="0" smtClean="0">
                <a:solidFill>
                  <a:schemeClr val="tx1"/>
                </a:solidFill>
              </a:rPr>
              <a:t>From Westerns</a:t>
            </a:r>
          </a:p>
        </p:txBody>
      </p:sp>
      <p:sp>
        <p:nvSpPr>
          <p:cNvPr id="23" name="右矢印 22"/>
          <p:cNvSpPr/>
          <p:nvPr/>
        </p:nvSpPr>
        <p:spPr>
          <a:xfrm>
            <a:off x="4248472" y="4509120"/>
            <a:ext cx="4932040" cy="2348880"/>
          </a:xfrm>
          <a:prstGeom prst="rightArrow">
            <a:avLst>
              <a:gd name="adj1" fmla="val 80941"/>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smtClean="0">
                <a:solidFill>
                  <a:schemeClr val="tx1"/>
                </a:solidFill>
              </a:rPr>
              <a:t>The emergence of lexical </a:t>
            </a:r>
            <a:r>
              <a:rPr lang="en-US" altLang="ja-JP" sz="4000" b="1" dirty="0" err="1" smtClean="0">
                <a:solidFill>
                  <a:srgbClr val="FF0000"/>
                </a:solidFill>
              </a:rPr>
              <a:t>Tsu-risuto</a:t>
            </a:r>
            <a:endParaRPr lang="en-US" altLang="ja-JP" sz="4000" b="1" dirty="0" smtClean="0">
              <a:solidFill>
                <a:srgbClr val="FF0000"/>
              </a:solidFill>
            </a:endParaRPr>
          </a:p>
          <a:p>
            <a:pPr algn="ctr"/>
            <a:r>
              <a:rPr lang="en-US" altLang="ja-JP" sz="4000" b="1" dirty="0" smtClean="0">
                <a:solidFill>
                  <a:schemeClr val="tx1"/>
                </a:solidFill>
              </a:rPr>
              <a:t>(Japanese)</a:t>
            </a:r>
            <a:endParaRPr kumimoji="1" lang="ja-JP" altLang="en-US" sz="4000" b="1" dirty="0">
              <a:solidFill>
                <a:schemeClr val="tx1"/>
              </a:solidFill>
            </a:endParaRPr>
          </a:p>
        </p:txBody>
      </p:sp>
      <p:sp>
        <p:nvSpPr>
          <p:cNvPr id="8" name="右矢印 7"/>
          <p:cNvSpPr/>
          <p:nvPr/>
        </p:nvSpPr>
        <p:spPr>
          <a:xfrm>
            <a:off x="35496" y="980728"/>
            <a:ext cx="4248472" cy="2232248"/>
          </a:xfrm>
          <a:prstGeom prst="rightArrow">
            <a:avLst>
              <a:gd name="adj1" fmla="val 73847"/>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smtClean="0">
                <a:solidFill>
                  <a:schemeClr val="tx1">
                    <a:lumMod val="95000"/>
                    <a:lumOff val="5000"/>
                  </a:schemeClr>
                </a:solidFill>
              </a:rPr>
              <a:t>Lexical "sightseeing"</a:t>
            </a:r>
            <a:endParaRPr kumimoji="1" lang="ja-JP" altLang="en-US" sz="4000" b="1" dirty="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260648"/>
            <a:ext cx="8820472" cy="1143000"/>
          </a:xfrm>
          <a:ln w="57150">
            <a:solidFill>
              <a:schemeClr val="tx1">
                <a:lumMod val="95000"/>
                <a:lumOff val="5000"/>
              </a:schemeClr>
            </a:solidFill>
          </a:ln>
        </p:spPr>
        <p:txBody>
          <a:bodyPr>
            <a:normAutofit fontScale="90000"/>
          </a:bodyPr>
          <a:lstStyle/>
          <a:p>
            <a:r>
              <a:rPr lang="en-US" altLang="ja-JP" dirty="0" smtClean="0"/>
              <a:t>Japan's situation in 1930 before and after</a:t>
            </a:r>
            <a:endParaRPr lang="ja-JP" altLang="en-US" dirty="0" smtClean="0"/>
          </a:p>
        </p:txBody>
      </p:sp>
      <p:sp>
        <p:nvSpPr>
          <p:cNvPr id="4099" name="Rectangle 3"/>
          <p:cNvSpPr>
            <a:spLocks noGrp="1" noChangeArrowheads="1"/>
          </p:cNvSpPr>
          <p:nvPr>
            <p:ph type="body" idx="1"/>
          </p:nvPr>
        </p:nvSpPr>
        <p:spPr>
          <a:xfrm>
            <a:off x="457200" y="1600200"/>
            <a:ext cx="8507288" cy="5257800"/>
          </a:xfrm>
        </p:spPr>
        <p:txBody>
          <a:bodyPr>
            <a:normAutofit lnSpcReduction="10000"/>
          </a:bodyPr>
          <a:lstStyle/>
          <a:p>
            <a:pPr>
              <a:lnSpc>
                <a:spcPct val="80000"/>
              </a:lnSpc>
            </a:pPr>
            <a:r>
              <a:rPr lang="en-US" altLang="ja-JP" sz="2800" dirty="0" smtClean="0"/>
              <a:t>1905</a:t>
            </a:r>
            <a:r>
              <a:rPr lang="ja-JP" altLang="en-US" sz="2800" dirty="0" smtClean="0"/>
              <a:t>　　</a:t>
            </a:r>
            <a:r>
              <a:rPr lang="en-US" altLang="ja-JP" sz="2800" dirty="0" smtClean="0"/>
              <a:t> Russo-Japanese War End</a:t>
            </a:r>
            <a:endParaRPr lang="ja-JP" altLang="en-US" sz="2800" dirty="0" smtClean="0"/>
          </a:p>
          <a:p>
            <a:pPr>
              <a:lnSpc>
                <a:spcPct val="80000"/>
              </a:lnSpc>
            </a:pPr>
            <a:r>
              <a:rPr lang="en-US" altLang="ja-JP" sz="2800" dirty="0" smtClean="0"/>
              <a:t>1915</a:t>
            </a:r>
            <a:r>
              <a:rPr lang="ja-JP" altLang="en-US" sz="2800" dirty="0" smtClean="0"/>
              <a:t>　　</a:t>
            </a:r>
            <a:r>
              <a:rPr lang="en-US" altLang="ja-JP" sz="2800" dirty="0" smtClean="0"/>
              <a:t> First World War</a:t>
            </a:r>
            <a:endParaRPr lang="ja-JP" altLang="en-US" sz="2800" dirty="0" smtClean="0"/>
          </a:p>
          <a:p>
            <a:pPr>
              <a:lnSpc>
                <a:spcPct val="80000"/>
              </a:lnSpc>
            </a:pPr>
            <a:r>
              <a:rPr lang="en-US" altLang="ja-JP" sz="2800" dirty="0" smtClean="0"/>
              <a:t>1922</a:t>
            </a:r>
            <a:r>
              <a:rPr lang="ja-JP" altLang="en-US" sz="2800" dirty="0" smtClean="0"/>
              <a:t>　　</a:t>
            </a:r>
            <a:r>
              <a:rPr lang="en-US" altLang="ja-JP" sz="2800" dirty="0" smtClean="0"/>
              <a:t> Washington Naval Disarmament </a:t>
            </a:r>
            <a:r>
              <a:rPr lang="en-US" altLang="ja-JP" sz="2800" dirty="0" smtClean="0"/>
              <a:t>Treaty</a:t>
            </a:r>
            <a:endParaRPr lang="ja-JP" altLang="en-US" sz="2800" dirty="0" smtClean="0"/>
          </a:p>
          <a:p>
            <a:pPr>
              <a:lnSpc>
                <a:spcPct val="80000"/>
              </a:lnSpc>
            </a:pPr>
            <a:r>
              <a:rPr lang="en-US" altLang="ja-JP" sz="2800" dirty="0" smtClean="0"/>
              <a:t>1923</a:t>
            </a:r>
            <a:r>
              <a:rPr lang="ja-JP" altLang="en-US" sz="2800" dirty="0" smtClean="0"/>
              <a:t>　　</a:t>
            </a:r>
            <a:r>
              <a:rPr lang="en-US" altLang="ja-JP" sz="2800" dirty="0" smtClean="0"/>
              <a:t> Great </a:t>
            </a:r>
            <a:r>
              <a:rPr lang="en-US" altLang="ja-JP" sz="2800" dirty="0" smtClean="0"/>
              <a:t>Metropolitan </a:t>
            </a:r>
            <a:r>
              <a:rPr lang="en-US" altLang="ja-JP" sz="2800" dirty="0" smtClean="0"/>
              <a:t>A</a:t>
            </a:r>
            <a:r>
              <a:rPr lang="en-US" altLang="ja-JP" sz="2800" dirty="0" smtClean="0"/>
              <a:t>rea </a:t>
            </a:r>
            <a:r>
              <a:rPr lang="en-US" altLang="ja-JP" sz="2800" dirty="0" smtClean="0"/>
              <a:t>Earthquake </a:t>
            </a:r>
            <a:r>
              <a:rPr lang="ja-JP" altLang="en-US" sz="2800" dirty="0" smtClean="0"/>
              <a:t>　</a:t>
            </a:r>
            <a:endParaRPr lang="en-US" altLang="ja-JP" sz="2800" dirty="0" smtClean="0"/>
          </a:p>
          <a:p>
            <a:pPr>
              <a:lnSpc>
                <a:spcPct val="80000"/>
              </a:lnSpc>
            </a:pPr>
            <a:r>
              <a:rPr lang="en-US" altLang="ja-JP" sz="2800" dirty="0" smtClean="0"/>
              <a:t>1925       </a:t>
            </a:r>
            <a:r>
              <a:rPr lang="en-US" altLang="ja-JP" sz="2800" dirty="0" smtClean="0"/>
              <a:t>Universal suffrage</a:t>
            </a:r>
            <a:endParaRPr lang="en-US" altLang="ja-JP" sz="2800" dirty="0" smtClean="0"/>
          </a:p>
          <a:p>
            <a:pPr>
              <a:lnSpc>
                <a:spcPct val="80000"/>
              </a:lnSpc>
            </a:pPr>
            <a:r>
              <a:rPr lang="en-US" altLang="ja-JP" sz="2800" dirty="0" smtClean="0">
                <a:solidFill>
                  <a:srgbClr val="FF0000"/>
                </a:solidFill>
              </a:rPr>
              <a:t>1929</a:t>
            </a:r>
            <a:r>
              <a:rPr lang="ja-JP" altLang="en-US" sz="2800" dirty="0" smtClean="0"/>
              <a:t>　　</a:t>
            </a:r>
            <a:r>
              <a:rPr lang="en-US" altLang="ja-JP" sz="2800" dirty="0" smtClean="0">
                <a:solidFill>
                  <a:srgbClr val="FF0000"/>
                </a:solidFill>
              </a:rPr>
              <a:t> National Treasure Preservation Act</a:t>
            </a:r>
            <a:endParaRPr lang="ja-JP" altLang="en-US" sz="2800" dirty="0" smtClean="0">
              <a:solidFill>
                <a:srgbClr val="FF0000"/>
              </a:solidFill>
            </a:endParaRPr>
          </a:p>
          <a:p>
            <a:pPr>
              <a:lnSpc>
                <a:spcPct val="80000"/>
              </a:lnSpc>
            </a:pPr>
            <a:r>
              <a:rPr lang="ja-JP" altLang="en-US" sz="2800" dirty="0" smtClean="0"/>
              <a:t>　　　　　</a:t>
            </a:r>
            <a:r>
              <a:rPr lang="en-US" altLang="ja-JP" sz="2800" dirty="0" smtClean="0"/>
              <a:t> World depression</a:t>
            </a:r>
            <a:endParaRPr lang="ja-JP" altLang="en-US" sz="2800" dirty="0" smtClean="0"/>
          </a:p>
          <a:p>
            <a:pPr>
              <a:lnSpc>
                <a:spcPct val="80000"/>
              </a:lnSpc>
            </a:pPr>
            <a:r>
              <a:rPr lang="en-US" altLang="ja-JP" sz="2800" dirty="0" smtClean="0">
                <a:solidFill>
                  <a:srgbClr val="FF0000"/>
                </a:solidFill>
              </a:rPr>
              <a:t>1930</a:t>
            </a:r>
            <a:r>
              <a:rPr lang="ja-JP" altLang="en-US" sz="2800" dirty="0" smtClean="0"/>
              <a:t>　　</a:t>
            </a:r>
            <a:r>
              <a:rPr lang="en-US" altLang="ja-JP" sz="2800" dirty="0" smtClean="0">
                <a:solidFill>
                  <a:srgbClr val="FF0000"/>
                </a:solidFill>
              </a:rPr>
              <a:t>Board of Tourist </a:t>
            </a:r>
            <a:r>
              <a:rPr lang="en-US" altLang="ja-JP" sz="2800" dirty="0" smtClean="0">
                <a:solidFill>
                  <a:srgbClr val="FF0000"/>
                </a:solidFill>
              </a:rPr>
              <a:t>I</a:t>
            </a:r>
            <a:r>
              <a:rPr lang="en-US" altLang="ja-JP" sz="2800" dirty="0" smtClean="0">
                <a:solidFill>
                  <a:srgbClr val="FF0000"/>
                </a:solidFill>
              </a:rPr>
              <a:t>ndustry</a:t>
            </a:r>
            <a:r>
              <a:rPr lang="ja-JP" altLang="en-US" sz="2800" dirty="0" err="1" smtClean="0"/>
              <a:t>、</a:t>
            </a:r>
            <a:r>
              <a:rPr lang="en-US" altLang="ja-JP" sz="2800" dirty="0" smtClean="0"/>
              <a:t> Trade </a:t>
            </a:r>
            <a:r>
              <a:rPr lang="en-US" altLang="ja-JP" sz="2800" dirty="0" smtClean="0"/>
              <a:t>Department</a:t>
            </a:r>
            <a:endParaRPr lang="en-US" altLang="ja-JP" sz="2800" dirty="0" smtClean="0"/>
          </a:p>
          <a:p>
            <a:pPr>
              <a:lnSpc>
                <a:spcPct val="80000"/>
              </a:lnSpc>
            </a:pPr>
            <a:r>
              <a:rPr lang="ja-JP" altLang="en-US" sz="2800" dirty="0" smtClean="0"/>
              <a:t>　　　　　</a:t>
            </a:r>
            <a:r>
              <a:rPr lang="en-US" altLang="ja-JP" sz="2800" dirty="0" smtClean="0"/>
              <a:t> Kyoto City Tourism </a:t>
            </a:r>
            <a:r>
              <a:rPr lang="en-US" altLang="ja-JP" sz="2800" dirty="0" smtClean="0"/>
              <a:t>Division</a:t>
            </a:r>
            <a:endParaRPr lang="ja-JP" altLang="en-US" sz="2800" dirty="0" smtClean="0"/>
          </a:p>
          <a:p>
            <a:pPr>
              <a:lnSpc>
                <a:spcPct val="80000"/>
              </a:lnSpc>
            </a:pPr>
            <a:r>
              <a:rPr lang="ja-JP" altLang="en-US" sz="2800" dirty="0" smtClean="0"/>
              <a:t>　　　　　</a:t>
            </a:r>
            <a:r>
              <a:rPr lang="en-US" altLang="ja-JP" sz="2800" dirty="0" smtClean="0"/>
              <a:t> London Naval Disarmament </a:t>
            </a:r>
            <a:r>
              <a:rPr lang="en-US" altLang="ja-JP" sz="2800" dirty="0" smtClean="0"/>
              <a:t>Treaty </a:t>
            </a:r>
            <a:r>
              <a:rPr lang="ja-JP" altLang="en-US" sz="2800" dirty="0" smtClean="0"/>
              <a:t>　</a:t>
            </a:r>
            <a:endParaRPr lang="en-US" altLang="ja-JP" sz="2800" dirty="0" smtClean="0"/>
          </a:p>
          <a:p>
            <a:pPr>
              <a:lnSpc>
                <a:spcPct val="80000"/>
              </a:lnSpc>
            </a:pPr>
            <a:r>
              <a:rPr lang="en-US" altLang="ja-JP" sz="2800" dirty="0" smtClean="0"/>
              <a:t>                Export </a:t>
            </a:r>
            <a:r>
              <a:rPr lang="en-US" altLang="ja-JP" sz="2800" dirty="0" smtClean="0"/>
              <a:t>release of gold </a:t>
            </a:r>
            <a:endParaRPr lang="en-US" altLang="ja-JP" sz="2800" dirty="0" smtClean="0"/>
          </a:p>
          <a:p>
            <a:pPr>
              <a:lnSpc>
                <a:spcPct val="80000"/>
              </a:lnSpc>
            </a:pPr>
            <a:r>
              <a:rPr lang="en-US" altLang="ja-JP" sz="2800" dirty="0" smtClean="0">
                <a:solidFill>
                  <a:srgbClr val="FF0000"/>
                </a:solidFill>
              </a:rPr>
              <a:t>1931</a:t>
            </a:r>
            <a:r>
              <a:rPr lang="ja-JP" altLang="en-US" sz="2800" dirty="0" smtClean="0"/>
              <a:t>　　</a:t>
            </a:r>
            <a:r>
              <a:rPr lang="en-US" altLang="ja-JP" sz="2800" dirty="0" smtClean="0"/>
              <a:t> </a:t>
            </a:r>
            <a:r>
              <a:rPr lang="en-US" altLang="ja-JP" sz="2800" dirty="0" smtClean="0">
                <a:solidFill>
                  <a:srgbClr val="FF0000"/>
                </a:solidFill>
              </a:rPr>
              <a:t>National Parks Law </a:t>
            </a:r>
            <a:r>
              <a:rPr lang="ja-JP" altLang="en-US" sz="2800" dirty="0" smtClean="0"/>
              <a:t>　</a:t>
            </a:r>
            <a:r>
              <a:rPr lang="en-US" altLang="ja-JP" sz="2800" dirty="0" smtClean="0"/>
              <a:t> Gold export re-ban</a:t>
            </a:r>
            <a:endParaRPr lang="ja-JP" altLang="en-US" sz="2800" dirty="0" smtClean="0"/>
          </a:p>
          <a:p>
            <a:pPr>
              <a:lnSpc>
                <a:spcPct val="80000"/>
              </a:lnSpc>
            </a:pPr>
            <a:r>
              <a:rPr lang="ja-JP" altLang="en-US" sz="2800" dirty="0" smtClean="0"/>
              <a:t>　　　　　</a:t>
            </a:r>
            <a:r>
              <a:rPr lang="en-US" altLang="ja-JP" sz="2800" dirty="0" smtClean="0"/>
              <a:t> Manchurian Incident</a:t>
            </a:r>
            <a:endParaRPr lang="ja-JP" altLang="en-US" sz="2800" dirty="0" smtClean="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a:bodyPr>
          <a:lstStyle/>
          <a:p>
            <a:r>
              <a:rPr lang="en-US" altLang="ja-JP" sz="5400" dirty="0" smtClean="0"/>
              <a:t>War and </a:t>
            </a:r>
            <a:r>
              <a:rPr lang="en-US" altLang="ja-JP" sz="5400" dirty="0" smtClean="0"/>
              <a:t>Tourism</a:t>
            </a:r>
            <a:endParaRPr kumimoji="1" lang="ja-JP" altLang="en-US" sz="5400" dirty="0"/>
          </a:p>
        </p:txBody>
      </p:sp>
      <p:sp>
        <p:nvSpPr>
          <p:cNvPr id="3" name="コンテンツ プレースホルダ 2"/>
          <p:cNvSpPr>
            <a:spLocks noGrp="1"/>
          </p:cNvSpPr>
          <p:nvPr>
            <p:ph idx="1"/>
          </p:nvPr>
        </p:nvSpPr>
        <p:spPr>
          <a:xfrm>
            <a:off x="0" y="1600200"/>
            <a:ext cx="9144000" cy="5069160"/>
          </a:xfrm>
        </p:spPr>
        <p:txBody>
          <a:bodyPr>
            <a:normAutofit fontScale="77500" lnSpcReduction="20000"/>
          </a:bodyPr>
          <a:lstStyle/>
          <a:p>
            <a:r>
              <a:rPr lang="en-US" altLang="ja-JP" dirty="0" smtClean="0"/>
              <a:t>The </a:t>
            </a:r>
            <a:r>
              <a:rPr lang="en-US" altLang="ja-JP" dirty="0" smtClean="0"/>
              <a:t>Russo-Japanese War was experience of the first trip gained in the form to the call place for many Japanese soldiers. The military post system was born with the Russo-Japanese War, and the mail hit against the battlefield from the inland besides the mail which a military man emits was treated in the Russo-Japanese War for nothing. The custom of writing a postcard was circulated. The spread of tourism picture postcards was also by the Russo-Japanese War.</a:t>
            </a:r>
            <a:endParaRPr lang="ja-JP" altLang="ja-JP" dirty="0" smtClean="0"/>
          </a:p>
          <a:p>
            <a:r>
              <a:rPr lang="en-US" altLang="ja-JP" dirty="0" smtClean="0"/>
              <a:t>The </a:t>
            </a:r>
            <a:r>
              <a:rPr lang="en-US" altLang="ja-JP" dirty="0" smtClean="0"/>
              <a:t>difference of national power difference between Japan and Russia was 10 times at the time of the Russo-Japanese War. The national-power difference between the Japan and the U.S. at the time of the Pacific War was also the same 10 times. Since memory of the Russo-Japanese War remained, it is 35 years between both wars, and has the leader of the Pacific War thought that he becomes somehow? In fact, Japan won Russo-Japanese War by the power of U.K. and America diplomatically</a:t>
            </a:r>
            <a:r>
              <a:rPr lang="en-US" altLang="ja-JP" dirty="0" smtClean="0"/>
              <a:t>.</a:t>
            </a:r>
            <a:endParaRPr lang="ja-JP" altLang="ja-JP" dirty="0" smtClean="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92500" lnSpcReduction="20000"/>
          </a:bodyPr>
          <a:lstStyle/>
          <a:p>
            <a:r>
              <a:rPr lang="en-US" altLang="ja-JP" dirty="0" smtClean="0"/>
              <a:t>The plan of the old battlefield travel which enlivens feeling further was announced. Sponsorship was Tokyo Osaka both Asahi </a:t>
            </a:r>
            <a:r>
              <a:rPr lang="en-US" altLang="ja-JP" dirty="0" err="1" smtClean="0"/>
              <a:t>Shimbun</a:t>
            </a:r>
            <a:r>
              <a:rPr lang="en-US" altLang="ja-JP" dirty="0" smtClean="0"/>
              <a:t> Publishing on which severe sanctions were imposed by the peace contrary.</a:t>
            </a:r>
            <a:r>
              <a:rPr lang="ja-JP" altLang="ja-JP" dirty="0" smtClean="0"/>
              <a:t>　</a:t>
            </a:r>
            <a:r>
              <a:rPr lang="en-US" altLang="ja-JP" dirty="0" smtClean="0"/>
              <a:t>Each newspaper company which lost a scoop called war came to strive for holding of the exposition and event which collect readers' popularity next year of the conclusion of the Russo-Japanese War, in order to win straight victories in the intensified sales campaign. </a:t>
            </a:r>
            <a:endParaRPr lang="ja-JP" altLang="ja-JP" dirty="0" smtClean="0"/>
          </a:p>
          <a:p>
            <a:r>
              <a:rPr lang="en-US" altLang="ja-JP" dirty="0" smtClean="0"/>
              <a:t> </a:t>
            </a:r>
            <a:r>
              <a:rPr lang="en-US" altLang="ja-JP" dirty="0" smtClean="0"/>
              <a:t>The </a:t>
            </a:r>
            <a:r>
              <a:rPr lang="en-US" altLang="ja-JP" dirty="0" smtClean="0"/>
              <a:t>school trip to</a:t>
            </a:r>
            <a:r>
              <a:rPr lang="ja-JP" altLang="ja-JP" dirty="0" smtClean="0"/>
              <a:t>　</a:t>
            </a:r>
            <a:r>
              <a:rPr lang="en-US" altLang="ja-JP" dirty="0" smtClean="0"/>
              <a:t>Manchuria</a:t>
            </a:r>
            <a:r>
              <a:rPr lang="ja-JP" altLang="ja-JP" dirty="0" smtClean="0"/>
              <a:t>　</a:t>
            </a:r>
            <a:r>
              <a:rPr lang="en-US" altLang="ja-JP" dirty="0" smtClean="0"/>
              <a:t>was carried out in the next year of the conclusion of the Russo-Japanese War. Although only the politician, a journalist and a student, and the educational group visited around 1917, the travel boom to</a:t>
            </a:r>
            <a:r>
              <a:rPr lang="ja-JP" altLang="ja-JP" dirty="0" smtClean="0"/>
              <a:t>　</a:t>
            </a:r>
            <a:r>
              <a:rPr lang="en-US" altLang="ja-JP" dirty="0" smtClean="0"/>
              <a:t>Manchuria</a:t>
            </a:r>
            <a:r>
              <a:rPr lang="ja-JP" altLang="ja-JP" dirty="0" smtClean="0"/>
              <a:t>　</a:t>
            </a:r>
            <a:r>
              <a:rPr lang="en-US" altLang="ja-JP" dirty="0" smtClean="0"/>
              <a:t>appeared after the Great Kanto Earthquake (1923). It became a nationwide popular tourist resort around 1926, and it reached the peak of 20,000 party-of-tourists totals in 1929 two years before Manchurian Incident</a:t>
            </a:r>
            <a:r>
              <a:rPr lang="en-US" altLang="ja-JP" dirty="0" smtClean="0"/>
              <a:t>.</a:t>
            </a:r>
            <a:endParaRPr lang="ja-JP" altLang="ja-JP" dirty="0" smtClean="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8964488" cy="6858000"/>
          </a:xfrm>
        </p:spPr>
        <p:txBody>
          <a:bodyPr>
            <a:normAutofit/>
          </a:bodyPr>
          <a:lstStyle/>
          <a:p>
            <a:r>
              <a:rPr lang="en-US" altLang="ja-JP" dirty="0" smtClean="0"/>
              <a:t> European countries, starting with Switzerland, set about the establishment of a visitor-from-outside attraction organization after the end of World War I. Japan also installed “Board of Tourist Industry (the international tourism office)” in 1930</a:t>
            </a:r>
            <a:r>
              <a:rPr lang="en-US" altLang="ja-JP" dirty="0" smtClean="0"/>
              <a:t>.</a:t>
            </a:r>
          </a:p>
          <a:p>
            <a:r>
              <a:rPr lang="en-US" altLang="ja-JP" dirty="0" smtClean="0"/>
              <a:t>The person with the suffrage was a man aged 25 and over who stores the national tax of 15 yen or more directly at the time of the first House of Representatives election in 1890. They were 1% of population and were landowners fundamentally. </a:t>
            </a:r>
            <a:endParaRPr kumimoji="1" lang="ja-JP" alt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0"/>
            <a:ext cx="8229600" cy="6126163"/>
          </a:xfrm>
        </p:spPr>
        <p:txBody>
          <a:bodyPr>
            <a:normAutofit fontScale="77500" lnSpcReduction="20000"/>
          </a:bodyPr>
          <a:lstStyle/>
          <a:p>
            <a:r>
              <a:rPr lang="en-US" altLang="ja-JP" dirty="0" smtClean="0"/>
              <a:t>Through </a:t>
            </a:r>
            <a:r>
              <a:rPr lang="en-US" altLang="ja-JP" dirty="0" smtClean="0"/>
              <a:t>the experience of The Russo-Japanese War, many people strengthened recognition that the duty of military service was more important than the duty of tax payment. As a result, Universal Male Suffrage Act was enforced in 1925. "Nation" was institutionalized.</a:t>
            </a:r>
            <a:endParaRPr lang="ja-JP" altLang="ja-JP" dirty="0" smtClean="0"/>
          </a:p>
          <a:p>
            <a:r>
              <a:rPr lang="en-US" altLang="ja-JP" dirty="0" smtClean="0"/>
              <a:t> </a:t>
            </a:r>
            <a:endParaRPr lang="ja-JP" altLang="ja-JP" dirty="0" smtClean="0"/>
          </a:p>
          <a:p>
            <a:r>
              <a:rPr lang="en-US" altLang="ja-JP" dirty="0" smtClean="0"/>
              <a:t>After being institutionalized, it became impossible to neglect a "national intention". If the "national intention" changes, naturally the direction of political will also change. By the "Manchurian Incident" in 1931, an opinion and a demand of "nation" became antiforeigner.</a:t>
            </a:r>
            <a:endParaRPr lang="ja-JP" altLang="ja-JP" dirty="0" smtClean="0"/>
          </a:p>
          <a:p>
            <a:r>
              <a:rPr lang="en-US" altLang="ja-JP" dirty="0" smtClean="0"/>
              <a:t> </a:t>
            </a:r>
            <a:endParaRPr lang="ja-JP" altLang="ja-JP" dirty="0" smtClean="0"/>
          </a:p>
          <a:p>
            <a:r>
              <a:rPr lang="en-US" altLang="ja-JP" dirty="0" smtClean="0"/>
              <a:t>The word "Taisho democracy" is symbolized by female suffrage, emancipation of farming land, and labor law movement. However, the word "Taisho democracy" was built around the 1950s of the postwar period.</a:t>
            </a:r>
            <a:endParaRPr lang="ja-JP" altLang="ja-JP" dirty="0" smtClean="0"/>
          </a:p>
          <a:p>
            <a:r>
              <a:rPr lang="en-US" altLang="ja-JP" dirty="0" smtClean="0"/>
              <a:t> </a:t>
            </a:r>
            <a:endParaRPr lang="ja-JP" altLang="ja-JP" dirty="0" smtClean="0"/>
          </a:p>
          <a:p>
            <a:endParaRPr lang="ja-JP" altLang="ja-JP" dirty="0" smtClean="0"/>
          </a:p>
          <a:p>
            <a:endParaRPr lang="ja-JP" altLang="en-US" dirty="0" smtClean="0"/>
          </a:p>
          <a:p>
            <a:endParaRPr kumimoji="1" lang="ja-JP" alt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88640"/>
            <a:ext cx="8507288" cy="6669360"/>
          </a:xfrm>
        </p:spPr>
        <p:txBody>
          <a:bodyPr>
            <a:normAutofit fontScale="92500" lnSpcReduction="10000"/>
          </a:bodyPr>
          <a:lstStyle/>
          <a:p>
            <a:r>
              <a:rPr lang="en-US" altLang="ja-JP" dirty="0" smtClean="0"/>
              <a:t>Generally, 1931 after 1905 are made into the time of "Taisho democracy." Party politics was realized and the social movement was active at this time.</a:t>
            </a:r>
            <a:endParaRPr lang="ja-JP" altLang="ja-JP" dirty="0" smtClean="0"/>
          </a:p>
          <a:p>
            <a:r>
              <a:rPr lang="en-US" altLang="ja-JP" dirty="0" smtClean="0"/>
              <a:t> </a:t>
            </a:r>
            <a:r>
              <a:rPr lang="en-US" altLang="ja-JP" dirty="0" smtClean="0"/>
              <a:t>Supposing </a:t>
            </a:r>
            <a:r>
              <a:rPr lang="en-US" altLang="ja-JP" dirty="0" smtClean="0"/>
              <a:t>you do not understand the background for which “Board of Tourist Industry (the international tourism office)” was founded in 1930, it wonders that tourist industry as non-military industry was established at Manchurian Incident time. However, it can be convinced, if tourism is considered as a policy theory and you understand a historical backdrop.  International tourism policy was developed reflecting the social situation after the Russo-Japanese War. Increase of tourists was being enhanced till the early stages of the Pacific War.</a:t>
            </a:r>
            <a:endParaRPr kumimoji="1" lang="ja-JP" alt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38100">
            <a:solidFill>
              <a:schemeClr val="tx1">
                <a:lumMod val="85000"/>
                <a:lumOff val="15000"/>
              </a:schemeClr>
            </a:solidFill>
          </a:ln>
        </p:spPr>
        <p:txBody>
          <a:bodyPr>
            <a:normAutofit/>
          </a:bodyPr>
          <a:lstStyle/>
          <a:p>
            <a:r>
              <a:rPr lang="en-US" altLang="ja-JP" dirty="0" smtClean="0"/>
              <a:t>Tourism Policy of Imperial </a:t>
            </a:r>
            <a:r>
              <a:rPr lang="en-US" altLang="ja-JP" dirty="0" smtClean="0"/>
              <a:t>Japan</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a:bodyPr>
          <a:lstStyle/>
          <a:p>
            <a:r>
              <a:rPr lang="en-US" altLang="ja-JP" dirty="0" smtClean="0"/>
              <a:t>Tourism </a:t>
            </a:r>
            <a:r>
              <a:rPr lang="en-US" altLang="ja-JP" dirty="0" smtClean="0"/>
              <a:t>is called “a passport of peace”. However, the real enforcement about tourism policy of Japan has begun from aiming at enhancing the national prestige of imperial Japan and gaining foreign currency in order to reinforce armaments.</a:t>
            </a:r>
            <a:endParaRPr lang="ja-JP" altLang="ja-JP" dirty="0" smtClean="0"/>
          </a:p>
          <a:p>
            <a:r>
              <a:rPr lang="en-US" altLang="ja-JP" dirty="0" smtClean="0"/>
              <a:t>In </a:t>
            </a:r>
            <a:r>
              <a:rPr lang="en-US" altLang="ja-JP" dirty="0" smtClean="0"/>
              <a:t>the Russo-Japanese War, as a result of depending on foreign bond for about 40 % of the cost of war, Japan fell into the state of publishing a foreign bond newly for foreign bond principal-and-interest payment</a:t>
            </a:r>
            <a:r>
              <a:rPr lang="en-US" altLang="ja-JP" dirty="0" smtClean="0"/>
              <a:t>.</a:t>
            </a:r>
            <a:endParaRPr lang="ja-JP" altLang="ja-JP" dirty="0"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840760"/>
          </a:xfrm>
        </p:spPr>
        <p:txBody>
          <a:bodyPr>
            <a:normAutofit fontScale="92500" lnSpcReduction="10000"/>
          </a:bodyPr>
          <a:lstStyle/>
          <a:p>
            <a:r>
              <a:rPr lang="en-US" altLang="ja-JP" dirty="0" smtClean="0"/>
              <a:t> In order to improve balance of international indebtedness, tourism policy came to be implemented completely. National Treasure Conservation Act was enacted in 1929, “Board of Tourist Industry (the international tourism office)” was installed in the Ministry of Railroad in April 1930, the International Trade Administration Bureau was established in the Ministry of Commerce-and-Industry in May and the National Park Act was enacted in 1931.</a:t>
            </a:r>
            <a:endParaRPr lang="ja-JP" altLang="ja-JP" dirty="0" smtClean="0"/>
          </a:p>
          <a:p>
            <a:r>
              <a:rPr lang="en-US" altLang="ja-JP" dirty="0" smtClean="0"/>
              <a:t> In addition, when setting aside traffic and transport laws, "Historic-relics Scenic Spot Natural Treasure Conservation Act" (1919) and "the law about preservation of an important art object etc.“ (1933) were enacted. In addition, a hot spring, an inn, etc. were controlled by the prefectural ordinance</a:t>
            </a:r>
            <a:r>
              <a:rPr lang="en-US" altLang="ja-JP" dirty="0" smtClean="0"/>
              <a:t>.</a:t>
            </a:r>
            <a:endParaRPr kumimoji="1" lang="ja-JP" alt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332656"/>
            <a:ext cx="8640960" cy="6525344"/>
          </a:xfrm>
        </p:spPr>
        <p:txBody>
          <a:bodyPr>
            <a:normAutofit lnSpcReduction="10000"/>
          </a:bodyPr>
          <a:lstStyle/>
          <a:p>
            <a:r>
              <a:rPr lang="en-US" altLang="ja-JP" dirty="0" smtClean="0"/>
              <a:t>The </a:t>
            </a:r>
            <a:r>
              <a:rPr lang="en-US" altLang="ja-JP" dirty="0" smtClean="0"/>
              <a:t>number of visitors from outside in 1929 was 34755 persons (Chinese 16300, Americans 8527). The number of visit-to-Japan visitors from outside in 1932 became 20960 persons and the minimum number since Taisho 5(1916). Also as for tourism income and outgo in 1933, it was in the red of 1,300,000 dollars.</a:t>
            </a:r>
            <a:endParaRPr lang="ja-JP" altLang="ja-JP" dirty="0" smtClean="0"/>
          </a:p>
          <a:p>
            <a:r>
              <a:rPr lang="en-US" altLang="ja-JP" dirty="0" smtClean="0"/>
              <a:t> </a:t>
            </a:r>
            <a:r>
              <a:rPr lang="en-US" altLang="ja-JP" dirty="0" smtClean="0"/>
              <a:t>Then</a:t>
            </a:r>
            <a:r>
              <a:rPr lang="en-US" altLang="ja-JP" dirty="0" smtClean="0"/>
              <a:t>, the black figures of 2,700,000 dollars in 1934, the black figures of 3,800,000 dollars in 1935 and the black figures of 5,100,000 dollars in 1936 were generated. The result of the acquisition-of-foreign-currency policy was demonstrated</a:t>
            </a:r>
            <a:r>
              <a:rPr lang="en-US" altLang="ja-JP" dirty="0" smtClean="0"/>
              <a:t>.</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en-US" altLang="ja-JP" dirty="0" smtClean="0"/>
              <a:t>Chinese overseas travelers number</a:t>
            </a:r>
            <a:endParaRPr kumimoji="1" lang="ja-JP" altLang="en-US" dirty="0"/>
          </a:p>
        </p:txBody>
      </p:sp>
      <p:pic>
        <p:nvPicPr>
          <p:cNvPr id="36866" name="Picture 2" descr="http://www.tokaitokyo.co.jp/otome/fun/mail/images/hongkong_ph01.png"/>
          <p:cNvPicPr>
            <a:picLocks noChangeAspect="1" noChangeArrowheads="1"/>
          </p:cNvPicPr>
          <p:nvPr/>
        </p:nvPicPr>
        <p:blipFill>
          <a:blip r:embed="rId3" cstate="print"/>
          <a:srcRect l="288" t="13588" r="2601" b="3450"/>
          <a:stretch>
            <a:fillRect/>
          </a:stretch>
        </p:blipFill>
        <p:spPr bwMode="auto">
          <a:xfrm>
            <a:off x="467544" y="2132856"/>
            <a:ext cx="8064896" cy="4536504"/>
          </a:xfrm>
          <a:prstGeom prst="rect">
            <a:avLst/>
          </a:prstGeom>
          <a:noFill/>
        </p:spPr>
      </p:pic>
      <p:sp>
        <p:nvSpPr>
          <p:cNvPr id="4" name="正方形/長方形 3"/>
          <p:cNvSpPr/>
          <p:nvPr/>
        </p:nvSpPr>
        <p:spPr>
          <a:xfrm>
            <a:off x="1115616" y="1988840"/>
            <a:ext cx="936104" cy="648072"/>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lumMod val="95000"/>
                    <a:lumOff val="5000"/>
                  </a:schemeClr>
                </a:solidFill>
              </a:rPr>
              <a:t>10 thousand</a:t>
            </a:r>
          </a:p>
          <a:p>
            <a:pPr algn="ctr"/>
            <a:r>
              <a:rPr lang="en-US" altLang="ja-JP" sz="1100" dirty="0" smtClean="0">
                <a:solidFill>
                  <a:schemeClr val="tx1">
                    <a:lumMod val="95000"/>
                    <a:lumOff val="5000"/>
                  </a:schemeClr>
                </a:solidFill>
              </a:rPr>
              <a:t>person</a:t>
            </a:r>
            <a:endParaRPr kumimoji="1" lang="ja-JP" altLang="en-US" sz="1100" dirty="0">
              <a:solidFill>
                <a:schemeClr val="tx1">
                  <a:lumMod val="95000"/>
                  <a:lumOff val="5000"/>
                </a:schemeClr>
              </a:solidFill>
            </a:endParaRPr>
          </a:p>
        </p:txBody>
      </p:sp>
      <p:sp>
        <p:nvSpPr>
          <p:cNvPr id="5" name="正方形/長方形 4"/>
          <p:cNvSpPr/>
          <p:nvPr/>
        </p:nvSpPr>
        <p:spPr>
          <a:xfrm>
            <a:off x="7956376" y="1484784"/>
            <a:ext cx="432048" cy="4608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95000"/>
                  <a:lumOff val="5000"/>
                </a:schemeClr>
              </a:solidFill>
            </a:endParaRPr>
          </a:p>
        </p:txBody>
      </p:sp>
      <p:sp>
        <p:nvSpPr>
          <p:cNvPr id="6" name="正方形/長方形 5"/>
          <p:cNvSpPr/>
          <p:nvPr/>
        </p:nvSpPr>
        <p:spPr>
          <a:xfrm>
            <a:off x="6660232" y="2276872"/>
            <a:ext cx="1152128"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11400</a:t>
            </a:r>
            <a:endParaRPr kumimoji="1" lang="ja-JP" altLang="en-US" dirty="0">
              <a:solidFill>
                <a:schemeClr val="tx1">
                  <a:lumMod val="95000"/>
                  <a:lumOff val="5000"/>
                </a:schemeClr>
              </a:solidFill>
            </a:endParaRPr>
          </a:p>
        </p:txBody>
      </p:sp>
      <p:sp>
        <p:nvSpPr>
          <p:cNvPr id="7" name="正方形/長方形 6"/>
          <p:cNvSpPr/>
          <p:nvPr/>
        </p:nvSpPr>
        <p:spPr>
          <a:xfrm>
            <a:off x="7812360" y="6165304"/>
            <a:ext cx="792088" cy="360040"/>
          </a:xfrm>
          <a:prstGeom prst="rect">
            <a:avLst/>
          </a:prstGeom>
          <a:solidFill>
            <a:schemeClr val="bg1"/>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2019</a:t>
            </a:r>
            <a:endParaRPr kumimoji="1" lang="ja-JP" altLang="en-US" dirty="0">
              <a:solidFill>
                <a:schemeClr val="tx1">
                  <a:lumMod val="95000"/>
                  <a:lumOff val="5000"/>
                </a:schemeClr>
              </a:solidFill>
            </a:endParaRPr>
          </a:p>
        </p:txBody>
      </p:sp>
      <p:sp>
        <p:nvSpPr>
          <p:cNvPr id="13" name="正方形/長方形 12"/>
          <p:cNvSpPr/>
          <p:nvPr/>
        </p:nvSpPr>
        <p:spPr>
          <a:xfrm>
            <a:off x="6588224" y="2429272"/>
            <a:ext cx="1080120" cy="279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11400</a:t>
            </a:r>
            <a:endParaRPr kumimoji="1" lang="ja-JP" altLang="en-US" dirty="0">
              <a:solidFill>
                <a:schemeClr val="tx1">
                  <a:lumMod val="95000"/>
                  <a:lumOff val="5000"/>
                </a:schemeClr>
              </a:solidFill>
            </a:endParaRPr>
          </a:p>
        </p:txBody>
      </p:sp>
      <p:sp>
        <p:nvSpPr>
          <p:cNvPr id="16" name="正方形/長方形 15"/>
          <p:cNvSpPr/>
          <p:nvPr/>
        </p:nvSpPr>
        <p:spPr>
          <a:xfrm>
            <a:off x="7380312" y="1628800"/>
            <a:ext cx="1512168"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solidFill>
                  <a:schemeClr val="tx1">
                    <a:lumMod val="95000"/>
                    <a:lumOff val="5000"/>
                  </a:schemeClr>
                </a:solidFill>
              </a:rPr>
              <a:t>50000</a:t>
            </a:r>
            <a:endParaRPr kumimoji="1" lang="ja-JP" altLang="en-US" sz="3200" dirty="0">
              <a:solidFill>
                <a:schemeClr val="tx1">
                  <a:lumMod val="95000"/>
                  <a:lumOff val="5000"/>
                </a:schemeClr>
              </a:solidFill>
            </a:endParaRPr>
          </a:p>
        </p:txBody>
      </p:sp>
      <p:cxnSp>
        <p:nvCxnSpPr>
          <p:cNvPr id="20" name="曲線コネクタ 19"/>
          <p:cNvCxnSpPr/>
          <p:nvPr/>
        </p:nvCxnSpPr>
        <p:spPr>
          <a:xfrm rot="5400000" flipH="1" flipV="1">
            <a:off x="7632340" y="2312876"/>
            <a:ext cx="1008112" cy="648072"/>
          </a:xfrm>
          <a:prstGeom prst="curvedConnector3">
            <a:avLst>
              <a:gd name="adj1" fmla="val 50000"/>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曲線コネクタ 21"/>
          <p:cNvCxnSpPr/>
          <p:nvPr/>
        </p:nvCxnSpPr>
        <p:spPr>
          <a:xfrm rot="5400000" flipH="1" flipV="1">
            <a:off x="7704348" y="2384884"/>
            <a:ext cx="1008112" cy="648072"/>
          </a:xfrm>
          <a:prstGeom prst="curvedConnector3">
            <a:avLst>
              <a:gd name="adj1" fmla="val 50000"/>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16632"/>
            <a:ext cx="8686800" cy="6408712"/>
          </a:xfrm>
        </p:spPr>
        <p:txBody>
          <a:bodyPr>
            <a:normAutofit fontScale="92500"/>
          </a:bodyPr>
          <a:lstStyle/>
          <a:p>
            <a:r>
              <a:rPr lang="en-US" altLang="ja-JP" dirty="0" smtClean="0"/>
              <a:t> The number of visitors from outside in 1936 was about 42,000 people, and the consumption was 107 million yen. Since shipping income and outgo of those days was about 200 million yen, tourist income was important one item of invisible trade balance. </a:t>
            </a:r>
            <a:endParaRPr lang="ja-JP" altLang="ja-JP" dirty="0" smtClean="0"/>
          </a:p>
          <a:p>
            <a:r>
              <a:rPr lang="en-US" altLang="ja-JP" dirty="0" smtClean="0"/>
              <a:t>However, solving was difficult for which public office pays overseas tourism advertising expense</a:t>
            </a:r>
            <a:r>
              <a:rPr lang="en-US" altLang="ja-JP" dirty="0" smtClean="0"/>
              <a:t>.</a:t>
            </a:r>
          </a:p>
          <a:p>
            <a:r>
              <a:rPr lang="en-US" altLang="ja-JP" dirty="0" smtClean="0"/>
              <a:t>Mr. </a:t>
            </a:r>
            <a:r>
              <a:rPr lang="en-US" altLang="ja-JP" dirty="0" err="1" smtClean="0"/>
              <a:t>Egi</a:t>
            </a:r>
            <a:r>
              <a:rPr lang="en-US" altLang="ja-JP" dirty="0" smtClean="0"/>
              <a:t> </a:t>
            </a:r>
            <a:r>
              <a:rPr lang="en-US" altLang="ja-JP" dirty="0" err="1" smtClean="0"/>
              <a:t>Tasuku</a:t>
            </a:r>
            <a:r>
              <a:rPr lang="en-US" altLang="ja-JP" dirty="0" smtClean="0"/>
              <a:t>, Railroad Minister, was an important person of the </a:t>
            </a:r>
            <a:r>
              <a:rPr lang="en-US" altLang="ja-JP" dirty="0" err="1" smtClean="0"/>
              <a:t>Hamaguchi</a:t>
            </a:r>
            <a:r>
              <a:rPr lang="en-US" altLang="ja-JP" dirty="0" smtClean="0"/>
              <a:t> </a:t>
            </a:r>
            <a:r>
              <a:rPr lang="en-US" altLang="ja-JP" dirty="0" err="1" smtClean="0"/>
              <a:t>Osachi</a:t>
            </a:r>
            <a:r>
              <a:rPr lang="en-US" altLang="ja-JP" dirty="0" smtClean="0"/>
              <a:t> Cabinet. Therefore, the imperial railway accounting, only black figures on those days, could pay this expense. It started with the working budget of Ministry of Railroad</a:t>
            </a:r>
            <a:r>
              <a:rPr lang="en-US" altLang="ja-JP" dirty="0" smtClean="0"/>
              <a:t>.</a:t>
            </a:r>
            <a:endParaRPr kumimoji="1" lang="ja-JP" alt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0"/>
            <a:ext cx="8229600" cy="6858000"/>
          </a:xfrm>
        </p:spPr>
        <p:txBody>
          <a:bodyPr>
            <a:normAutofit fontScale="92500" lnSpcReduction="20000"/>
          </a:bodyPr>
          <a:lstStyle/>
          <a:p>
            <a:r>
              <a:rPr lang="en-US" altLang="ja-JP" dirty="0" smtClean="0"/>
              <a:t> </a:t>
            </a:r>
            <a:r>
              <a:rPr lang="en-US" altLang="ja-JP" dirty="0" smtClean="0"/>
              <a:t>On </a:t>
            </a:r>
            <a:r>
              <a:rPr lang="en-US" altLang="ja-JP" dirty="0" smtClean="0"/>
              <a:t>those days the government was considering government officials' salary reduction. Also in the ministry of Railroad it was at the time of disturbance that all personnel tendered their resignation. Therefore, Minister </a:t>
            </a:r>
            <a:r>
              <a:rPr lang="en-US" altLang="ja-JP" dirty="0" err="1" smtClean="0"/>
              <a:t>Egi</a:t>
            </a:r>
            <a:r>
              <a:rPr lang="en-US" altLang="ja-JP" dirty="0" smtClean="0"/>
              <a:t> was said to have contracted his life.</a:t>
            </a:r>
            <a:endParaRPr lang="ja-JP" altLang="ja-JP" dirty="0" smtClean="0"/>
          </a:p>
          <a:p>
            <a:r>
              <a:rPr lang="en-US" altLang="ja-JP" dirty="0" smtClean="0"/>
              <a:t> </a:t>
            </a:r>
            <a:r>
              <a:rPr lang="en-US" altLang="ja-JP" dirty="0" smtClean="0"/>
              <a:t>The </a:t>
            </a:r>
            <a:r>
              <a:rPr lang="en-US" altLang="ja-JP" dirty="0" smtClean="0"/>
              <a:t>government official of</a:t>
            </a:r>
            <a:r>
              <a:rPr lang="ja-JP" altLang="ja-JP" dirty="0" smtClean="0"/>
              <a:t>　</a:t>
            </a:r>
            <a:r>
              <a:rPr lang="en-US" altLang="ja-JP" dirty="0" smtClean="0"/>
              <a:t>Ministry of Railroad had impressions, such as "what aims at a foreigner's wallet is not very interesting", and a "</a:t>
            </a:r>
            <a:r>
              <a:rPr lang="en-US" altLang="ja-JP" b="1" dirty="0" smtClean="0">
                <a:solidFill>
                  <a:srgbClr val="FF0000"/>
                </a:solidFill>
              </a:rPr>
              <a:t>beggar</a:t>
            </a:r>
            <a:r>
              <a:rPr lang="en-US" altLang="ja-JP" dirty="0" smtClean="0"/>
              <a:t>", to the policy of this acquisition of foreign currency. That influenced the origin-of-a-word consciousness of the word “KANKO” equivalent to tourism. In the “I </a:t>
            </a:r>
            <a:r>
              <a:rPr lang="en-US" altLang="ja-JP" dirty="0" err="1" smtClean="0"/>
              <a:t>Ching</a:t>
            </a:r>
            <a:r>
              <a:rPr lang="en-US" altLang="ja-JP" dirty="0" smtClean="0"/>
              <a:t>”, the original meaning of the word “KANKO” was going to see overseas culture. However, the government official of the Ministry of Railroad made it change to the meaning of showing foreigners Japanese culture</a:t>
            </a:r>
            <a:r>
              <a:rPr lang="en-US" altLang="ja-JP" dirty="0" smtClean="0"/>
              <a:t>.</a:t>
            </a:r>
            <a:endParaRPr kumimoji="1" lang="ja-JP" alt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85000" lnSpcReduction="20000"/>
          </a:bodyPr>
          <a:lstStyle/>
          <a:p>
            <a:r>
              <a:rPr lang="en-US" altLang="ja-JP" dirty="0" smtClean="0"/>
              <a:t>When Board of Tourist Industry was installed, it was a time of Minister of Finance Takahashi </a:t>
            </a:r>
            <a:r>
              <a:rPr lang="en-US" altLang="ja-JP" dirty="0" err="1" smtClean="0"/>
              <a:t>Korekiyo</a:t>
            </a:r>
            <a:r>
              <a:rPr lang="en-US" altLang="ja-JP" dirty="0" smtClean="0"/>
              <a:t> implementing a </a:t>
            </a:r>
            <a:r>
              <a:rPr lang="en-US" altLang="ja-JP" dirty="0" err="1" smtClean="0"/>
              <a:t>reflation</a:t>
            </a:r>
            <a:r>
              <a:rPr lang="en-US" altLang="ja-JP" dirty="0" smtClean="0"/>
              <a:t> policy, and freeing Japanese economy from Showa Depression. It is also at the Manchurian Incident outbreak time, and Japanese people were convinced that the Manchukuo establishment was successful. The policy of showing Manchukuo to the world became an important item of "tourism" policy. The Manchurian Incident and the Shanghai Incident attracted Europeans and Americans' interest. The subsidies from the country to the international tourism association in 1939 were 4 times of the previous year.</a:t>
            </a:r>
            <a:endParaRPr lang="ja-JP" altLang="ja-JP" dirty="0" smtClean="0"/>
          </a:p>
          <a:p>
            <a:r>
              <a:rPr lang="en-US" altLang="ja-JP" dirty="0" smtClean="0"/>
              <a:t> Nowadays, in the East Asia bloc, when so-called “the issue of recognition-of-history” is discussed, an adverse wind blows on tourism activities. However, in order to develop a calm tourism policy theory, it is required for researchers, such as Japan, Korea, and China, etc. to do research on a tourism policy of those days. The result of the research leads to tourism activation in the East Asia bloc</a:t>
            </a:r>
            <a:r>
              <a:rPr lang="en-US" altLang="ja-JP" dirty="0" smtClean="0"/>
              <a:t>.</a:t>
            </a:r>
            <a:endParaRPr lang="ja-JP" alt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76200">
            <a:solidFill>
              <a:schemeClr val="tx1">
                <a:lumMod val="95000"/>
                <a:lumOff val="5000"/>
              </a:schemeClr>
            </a:solidFill>
          </a:ln>
        </p:spPr>
        <p:txBody>
          <a:bodyPr>
            <a:normAutofit fontScale="90000"/>
          </a:bodyPr>
          <a:lstStyle/>
          <a:p>
            <a:r>
              <a:rPr lang="en-US" altLang="ja-JP" dirty="0" smtClean="0"/>
              <a:t>Japan </a:t>
            </a:r>
            <a:r>
              <a:rPr lang="en-US" altLang="ja-JP" b="1" dirty="0" smtClean="0">
                <a:solidFill>
                  <a:srgbClr val="FF0000"/>
                </a:solidFill>
              </a:rPr>
              <a:t>Tourist</a:t>
            </a:r>
            <a:r>
              <a:rPr lang="en-US" altLang="ja-JP" dirty="0" smtClean="0"/>
              <a:t> Bureau</a:t>
            </a:r>
            <a:br>
              <a:rPr lang="en-US" altLang="ja-JP" dirty="0" smtClean="0"/>
            </a:br>
            <a:r>
              <a:rPr lang="ja-JP" altLang="en-US" dirty="0" smtClean="0"/>
              <a:t>（</a:t>
            </a:r>
            <a:r>
              <a:rPr lang="en-US" altLang="ja-JP" dirty="0" smtClean="0"/>
              <a:t>1912</a:t>
            </a:r>
            <a:r>
              <a:rPr lang="ja-JP" altLang="en-US"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Japan </a:t>
            </a:r>
            <a:r>
              <a:rPr lang="en-US" altLang="ja-JP" b="1" dirty="0" smtClean="0">
                <a:solidFill>
                  <a:srgbClr val="FF0000"/>
                </a:solidFill>
              </a:rPr>
              <a:t>Tourist</a:t>
            </a:r>
            <a:r>
              <a:rPr lang="en-US" altLang="ja-JP" dirty="0" smtClean="0"/>
              <a:t> Bureau</a:t>
            </a:r>
          </a:p>
          <a:p>
            <a:r>
              <a:rPr lang="zh-CN" altLang="en-US" b="1" dirty="0" smtClean="0">
                <a:solidFill>
                  <a:srgbClr val="FF0000"/>
                </a:solidFill>
              </a:rPr>
              <a:t>国際旅客</a:t>
            </a:r>
            <a:r>
              <a:rPr lang="zh-CN" altLang="en-US" dirty="0" smtClean="0"/>
              <a:t>奨励会</a:t>
            </a:r>
            <a:endParaRPr lang="en-US" altLang="zh-CN" dirty="0" smtClean="0"/>
          </a:p>
          <a:p>
            <a:r>
              <a:rPr lang="en-US" altLang="ja-JP" dirty="0" smtClean="0"/>
              <a:t>What was </a:t>
            </a:r>
            <a:r>
              <a:rPr lang="en-US" altLang="ja-JP" dirty="0" smtClean="0"/>
              <a:t>used is a lexical tourist, it is not a lexical tourism nor a lexical </a:t>
            </a:r>
            <a:r>
              <a:rPr lang="en-US" altLang="ja-JP" dirty="0" err="1" smtClean="0"/>
              <a:t>kanko</a:t>
            </a:r>
            <a:r>
              <a:rPr lang="ja-JP" altLang="en-US" dirty="0" smtClean="0"/>
              <a:t>（観光）</a:t>
            </a:r>
            <a:endParaRPr lang="en-US" altLang="ja-JP" dirty="0" smtClean="0"/>
          </a:p>
          <a:p>
            <a:r>
              <a:rPr lang="en-US" altLang="ja-JP" dirty="0" smtClean="0"/>
              <a:t>What is included cross-border concept in the “Tourist” </a:t>
            </a:r>
            <a:r>
              <a:rPr lang="en-US" altLang="ja-JP" dirty="0" smtClean="0"/>
              <a:t>concept</a:t>
            </a:r>
            <a:endParaRPr lang="en-US" altLang="ja-JP"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76200">
            <a:solidFill>
              <a:schemeClr val="tx1">
                <a:lumMod val="95000"/>
                <a:lumOff val="5000"/>
              </a:schemeClr>
            </a:solidFill>
          </a:ln>
        </p:spPr>
        <p:txBody>
          <a:bodyPr>
            <a:normAutofit fontScale="90000"/>
          </a:bodyPr>
          <a:lstStyle/>
          <a:p>
            <a:r>
              <a:rPr kumimoji="1" lang="en-US" altLang="ja-JP" dirty="0" smtClean="0"/>
              <a:t>Board</a:t>
            </a:r>
            <a:r>
              <a:rPr kumimoji="1" lang="ja-JP" altLang="en-US" dirty="0" smtClean="0"/>
              <a:t>　</a:t>
            </a:r>
            <a:r>
              <a:rPr kumimoji="1" lang="en-US" altLang="ja-JP" dirty="0" smtClean="0"/>
              <a:t>of</a:t>
            </a:r>
            <a:r>
              <a:rPr kumimoji="1" lang="ja-JP" altLang="en-US" dirty="0" smtClean="0"/>
              <a:t>　</a:t>
            </a:r>
            <a:r>
              <a:rPr kumimoji="1" lang="en-US" altLang="ja-JP" dirty="0" smtClean="0"/>
              <a:t>Tourist</a:t>
            </a:r>
            <a:r>
              <a:rPr kumimoji="1" lang="ja-JP" altLang="en-US" dirty="0" smtClean="0"/>
              <a:t>　</a:t>
            </a:r>
            <a:r>
              <a:rPr kumimoji="1" lang="en-US" altLang="ja-JP" dirty="0" smtClean="0"/>
              <a:t>Industry</a:t>
            </a:r>
            <a:br>
              <a:rPr kumimoji="1" lang="en-US" altLang="ja-JP" dirty="0" smtClean="0"/>
            </a:br>
            <a:r>
              <a:rPr lang="en-US" altLang="ja-JP" dirty="0" smtClean="0"/>
              <a:t>(1930)</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smtClean="0"/>
              <a:t>In English “Board</a:t>
            </a:r>
            <a:r>
              <a:rPr kumimoji="1" lang="ja-JP" altLang="en-US" dirty="0" smtClean="0"/>
              <a:t>　</a:t>
            </a:r>
            <a:r>
              <a:rPr kumimoji="1" lang="en-US" altLang="ja-JP" dirty="0" smtClean="0"/>
              <a:t>of</a:t>
            </a:r>
            <a:r>
              <a:rPr kumimoji="1" lang="ja-JP" altLang="en-US" dirty="0" smtClean="0"/>
              <a:t>　</a:t>
            </a:r>
            <a:r>
              <a:rPr kumimoji="1" lang="en-US" altLang="ja-JP" dirty="0" smtClean="0"/>
              <a:t>Tourist</a:t>
            </a:r>
            <a:r>
              <a:rPr kumimoji="1" lang="ja-JP" altLang="en-US" dirty="0" smtClean="0"/>
              <a:t>　</a:t>
            </a:r>
            <a:r>
              <a:rPr kumimoji="1" lang="en-US" altLang="ja-JP" dirty="0" smtClean="0"/>
              <a:t>Industry” not “International tourism Bureau”</a:t>
            </a:r>
          </a:p>
          <a:p>
            <a:r>
              <a:rPr lang="en-US" altLang="ja-JP" dirty="0" smtClean="0"/>
              <a:t>Not  using “Tourism”</a:t>
            </a:r>
            <a:r>
              <a:rPr lang="ja-JP" altLang="en-US" dirty="0" smtClean="0"/>
              <a:t>　</a:t>
            </a:r>
            <a:endParaRPr lang="en-US" altLang="ja-JP" dirty="0" smtClean="0"/>
          </a:p>
          <a:p>
            <a:r>
              <a:rPr lang="en-US" altLang="ja-JP" dirty="0" smtClean="0"/>
              <a:t>Not  using “International”</a:t>
            </a:r>
            <a:endParaRPr kumimoji="1" lang="en-US" altLang="ja-JP" dirty="0" smtClean="0"/>
          </a:p>
          <a:p>
            <a:r>
              <a:rPr lang="en-US" altLang="ja-JP" dirty="0" smtClean="0"/>
              <a:t>In Japanese,  “international” was used by Minister of </a:t>
            </a:r>
            <a:r>
              <a:rPr lang="en-US" altLang="ja-JP" dirty="0" smtClean="0"/>
              <a:t>railroad’s </a:t>
            </a:r>
            <a:r>
              <a:rPr lang="en-US" altLang="ja-JP" dirty="0" smtClean="0"/>
              <a:t>strong desire</a:t>
            </a:r>
          </a:p>
          <a:p>
            <a:r>
              <a:rPr kumimoji="1" lang="en-US" altLang="ja-JP" dirty="0" smtClean="0"/>
              <a:t>The original meaning of “</a:t>
            </a:r>
            <a:r>
              <a:rPr kumimoji="1" lang="en-US" altLang="ja-JP" dirty="0" err="1" smtClean="0"/>
              <a:t>kanko</a:t>
            </a:r>
            <a:r>
              <a:rPr kumimoji="1" lang="en-US" altLang="ja-JP" dirty="0" smtClean="0"/>
              <a:t>” was changed from “outbound” to “inbound”</a:t>
            </a:r>
            <a:endParaRPr kumimoji="1" lang="ja-JP" alt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76200">
            <a:solidFill>
              <a:schemeClr val="tx1"/>
            </a:solidFill>
          </a:ln>
        </p:spPr>
        <p:txBody>
          <a:bodyPr/>
          <a:lstStyle/>
          <a:p>
            <a:r>
              <a:rPr kumimoji="1" lang="en-US" altLang="ja-JP" dirty="0" smtClean="0"/>
              <a:t>Translation of Tourist</a:t>
            </a:r>
            <a:endParaRPr kumimoji="1" lang="ja-JP" altLang="en-US" dirty="0"/>
          </a:p>
        </p:txBody>
      </p:sp>
      <p:sp>
        <p:nvSpPr>
          <p:cNvPr id="3" name="コンテンツ プレースホルダ 2"/>
          <p:cNvSpPr>
            <a:spLocks noGrp="1"/>
          </p:cNvSpPr>
          <p:nvPr>
            <p:ph idx="1"/>
          </p:nvPr>
        </p:nvSpPr>
        <p:spPr>
          <a:xfrm>
            <a:off x="179512" y="1600200"/>
            <a:ext cx="8712968" cy="5257800"/>
          </a:xfrm>
        </p:spPr>
        <p:txBody>
          <a:bodyPr>
            <a:normAutofit/>
          </a:bodyPr>
          <a:lstStyle/>
          <a:p>
            <a:r>
              <a:rPr lang="en-US" altLang="ja-JP" dirty="0" smtClean="0"/>
              <a:t>As a concept “tourism” already existed in Japan.</a:t>
            </a:r>
            <a:r>
              <a:rPr lang="ja-JP" altLang="en-US" dirty="0" smtClean="0"/>
              <a:t> </a:t>
            </a:r>
            <a:endParaRPr lang="en-US" altLang="ja-JP" dirty="0" smtClean="0"/>
          </a:p>
          <a:p>
            <a:r>
              <a:rPr lang="en-US" altLang="ja-JP" dirty="0" smtClean="0"/>
              <a:t>As lexical representing the concept, "sightseeing", “tourism” etc. were present.</a:t>
            </a:r>
          </a:p>
          <a:p>
            <a:r>
              <a:rPr lang="en-US" altLang="ja-JP" dirty="0" smtClean="0"/>
              <a:t>In the translation of the Edo-Meiji period, the translation of Tourist was a “</a:t>
            </a:r>
            <a:r>
              <a:rPr lang="ja-JP" altLang="en-US" dirty="0" smtClean="0"/>
              <a:t>ツーリスト</a:t>
            </a:r>
            <a:r>
              <a:rPr lang="en-US" altLang="ja-JP" dirty="0" smtClean="0"/>
              <a:t>(tourist)" instead of “sightseeing". What and why?</a:t>
            </a:r>
          </a:p>
          <a:p>
            <a:r>
              <a:rPr lang="en-US" altLang="ja-JP" dirty="0" smtClean="0"/>
              <a:t>In China, there is a concept “tourism” for a long time, it had been expressed in the lexical “</a:t>
            </a:r>
            <a:r>
              <a:rPr lang="ja-JP" altLang="en-US" dirty="0" smtClean="0"/>
              <a:t>旅游</a:t>
            </a:r>
            <a:r>
              <a:rPr lang="en-US" altLang="ja-JP" dirty="0" smtClean="0"/>
              <a:t>”. Therefore, the translation of Tourist was “</a:t>
            </a:r>
            <a:r>
              <a:rPr lang="ja-JP" altLang="en-US" dirty="0" smtClean="0"/>
              <a:t>游客</a:t>
            </a:r>
            <a:r>
              <a:rPr lang="en-US" altLang="ja-JP" dirty="0" smtClean="0"/>
              <a:t>“.</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右矢印 21"/>
          <p:cNvSpPr/>
          <p:nvPr/>
        </p:nvSpPr>
        <p:spPr>
          <a:xfrm>
            <a:off x="1187624" y="836712"/>
            <a:ext cx="3168353" cy="1368152"/>
          </a:xfrm>
          <a:prstGeom prst="rightArrow">
            <a:avLst>
              <a:gd name="adj1" fmla="val 69616"/>
              <a:gd name="adj2"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Introduction of lexical "tourist“</a:t>
            </a:r>
          </a:p>
          <a:p>
            <a:pPr algn="ctr"/>
            <a:r>
              <a:rPr lang="en-US" altLang="ja-JP" sz="2000" b="1" dirty="0" smtClean="0">
                <a:solidFill>
                  <a:schemeClr val="tx1"/>
                </a:solidFill>
              </a:rPr>
              <a:t>From Westerns</a:t>
            </a:r>
          </a:p>
        </p:txBody>
      </p:sp>
      <p:sp>
        <p:nvSpPr>
          <p:cNvPr id="23" name="右矢印 22"/>
          <p:cNvSpPr/>
          <p:nvPr/>
        </p:nvSpPr>
        <p:spPr>
          <a:xfrm>
            <a:off x="2195736" y="2060848"/>
            <a:ext cx="3203848" cy="1152128"/>
          </a:xfrm>
          <a:prstGeom prst="rightArrow">
            <a:avLst>
              <a:gd name="adj1" fmla="val 80941"/>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solidFill>
              </a:rPr>
              <a:t>The emergence of lexical </a:t>
            </a:r>
            <a:r>
              <a:rPr lang="en-US" altLang="ja-JP" sz="2400" b="1" dirty="0" err="1" smtClean="0">
                <a:solidFill>
                  <a:schemeClr val="tx1"/>
                </a:solidFill>
              </a:rPr>
              <a:t>Tsurisuto</a:t>
            </a:r>
            <a:r>
              <a:rPr lang="en-US" altLang="ja-JP" sz="2400" b="1" dirty="0" smtClean="0">
                <a:solidFill>
                  <a:schemeClr val="tx1"/>
                </a:solidFill>
              </a:rPr>
              <a:t>(Japanese)</a:t>
            </a:r>
            <a:endParaRPr kumimoji="1" lang="ja-JP" altLang="en-US" sz="2400" b="1" dirty="0">
              <a:solidFill>
                <a:schemeClr val="tx1"/>
              </a:solidFill>
            </a:endParaRPr>
          </a:p>
        </p:txBody>
      </p:sp>
      <p:sp>
        <p:nvSpPr>
          <p:cNvPr id="8" name="右矢印 7"/>
          <p:cNvSpPr/>
          <p:nvPr/>
        </p:nvSpPr>
        <p:spPr>
          <a:xfrm>
            <a:off x="35496" y="-27384"/>
            <a:ext cx="2736304" cy="1152128"/>
          </a:xfrm>
          <a:prstGeom prst="rightArrow">
            <a:avLst>
              <a:gd name="adj1" fmla="val 73847"/>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lumMod val="95000"/>
                    <a:lumOff val="5000"/>
                  </a:schemeClr>
                </a:solidFill>
              </a:rPr>
              <a:t>Lexical "sightseeing"</a:t>
            </a:r>
            <a:endParaRPr kumimoji="1" lang="ja-JP" altLang="en-US" sz="2000" b="1" dirty="0">
              <a:solidFill>
                <a:schemeClr val="tx1">
                  <a:lumMod val="95000"/>
                  <a:lumOff val="5000"/>
                </a:schemeClr>
              </a:solidFill>
            </a:endParaRPr>
          </a:p>
        </p:txBody>
      </p:sp>
      <p:sp>
        <p:nvSpPr>
          <p:cNvPr id="6" name="右矢印 5"/>
          <p:cNvSpPr/>
          <p:nvPr/>
        </p:nvSpPr>
        <p:spPr>
          <a:xfrm>
            <a:off x="2627784" y="5229200"/>
            <a:ext cx="6408712" cy="1584176"/>
          </a:xfrm>
          <a:prstGeom prst="rightArrow">
            <a:avLst/>
          </a:prstGeom>
          <a:solidFill>
            <a:schemeClr val="accent6">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Synchronization of the lexical "tourist" and the concept "tourist"</a:t>
            </a:r>
            <a:endParaRPr lang="ja-JP" altLang="en-US" sz="2800" b="1" dirty="0">
              <a:solidFill>
                <a:schemeClr val="tx1"/>
              </a:solidFill>
            </a:endParaRPr>
          </a:p>
        </p:txBody>
      </p:sp>
      <p:sp>
        <p:nvSpPr>
          <p:cNvPr id="7" name="角丸四角形 6"/>
          <p:cNvSpPr/>
          <p:nvPr/>
        </p:nvSpPr>
        <p:spPr>
          <a:xfrm>
            <a:off x="827584" y="3212976"/>
            <a:ext cx="7488832" cy="2232248"/>
          </a:xfrm>
          <a:prstGeom prst="roundRect">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2800" b="1" dirty="0" smtClean="0">
                <a:solidFill>
                  <a:schemeClr val="tx1"/>
                </a:solidFill>
              </a:rPr>
              <a:t>1912</a:t>
            </a:r>
          </a:p>
          <a:p>
            <a:pPr algn="ctr"/>
            <a:r>
              <a:rPr lang="en-US" altLang="ja-JP" sz="4400" b="1" dirty="0" smtClean="0">
                <a:solidFill>
                  <a:schemeClr val="tx1"/>
                </a:solidFill>
              </a:rPr>
              <a:t>Japan </a:t>
            </a:r>
            <a:r>
              <a:rPr lang="en-US" altLang="ja-JP" sz="4400" b="1" dirty="0" smtClean="0">
                <a:solidFill>
                  <a:srgbClr val="FF0000"/>
                </a:solidFill>
              </a:rPr>
              <a:t>Tourist</a:t>
            </a:r>
            <a:r>
              <a:rPr lang="en-US" altLang="ja-JP" sz="4400" b="1" dirty="0" smtClean="0">
                <a:solidFill>
                  <a:schemeClr val="tx1"/>
                </a:solidFill>
              </a:rPr>
              <a:t> Bureau</a:t>
            </a:r>
          </a:p>
          <a:p>
            <a:pPr algn="ctr"/>
            <a:r>
              <a:rPr lang="ja-JP" altLang="en-US" sz="4400" b="1" dirty="0" smtClean="0">
                <a:solidFill>
                  <a:schemeClr val="tx1"/>
                </a:solidFill>
              </a:rPr>
              <a:t>（</a:t>
            </a:r>
            <a:r>
              <a:rPr lang="en-US" altLang="ja-JP" sz="4400" b="1" dirty="0" smtClean="0">
                <a:solidFill>
                  <a:schemeClr val="tx1"/>
                </a:solidFill>
              </a:rPr>
              <a:t>Japan</a:t>
            </a:r>
            <a:r>
              <a:rPr lang="ja-JP" altLang="en-US" sz="4400" b="1" dirty="0" smtClean="0">
                <a:solidFill>
                  <a:schemeClr val="tx1"/>
                </a:solidFill>
              </a:rPr>
              <a:t>　</a:t>
            </a:r>
            <a:r>
              <a:rPr lang="en-US" altLang="ja-JP" sz="4400" b="1" dirty="0" err="1" smtClean="0">
                <a:solidFill>
                  <a:schemeClr val="tx1"/>
                </a:solidFill>
              </a:rPr>
              <a:t>tsurisuto</a:t>
            </a:r>
            <a:r>
              <a:rPr lang="ja-JP" altLang="en-US" sz="4400" b="1" dirty="0" smtClean="0">
                <a:solidFill>
                  <a:schemeClr val="tx1"/>
                </a:solidFill>
              </a:rPr>
              <a:t>　</a:t>
            </a:r>
            <a:r>
              <a:rPr lang="en-US" altLang="ja-JP" sz="4400" b="1" dirty="0" err="1" smtClean="0">
                <a:solidFill>
                  <a:schemeClr val="tx1"/>
                </a:solidFill>
              </a:rPr>
              <a:t>Byurou</a:t>
            </a:r>
            <a:r>
              <a:rPr lang="ja-JP" altLang="en-US" sz="4400" b="1" dirty="0" smtClean="0">
                <a:solidFill>
                  <a:schemeClr val="tx1"/>
                </a:solidFill>
              </a:rPr>
              <a:t>）</a:t>
            </a:r>
            <a:endParaRPr lang="en-US" altLang="ja-JP" sz="4400" b="1" dirty="0" smtClean="0">
              <a:solidFill>
                <a:schemeClr val="tx1"/>
              </a:solidFill>
            </a:endParaRPr>
          </a:p>
          <a:p>
            <a:pPr algn="ctr"/>
            <a:r>
              <a:rPr lang="en-US" altLang="ja-JP" sz="3200" b="1" dirty="0" smtClean="0">
                <a:solidFill>
                  <a:schemeClr val="tx1"/>
                </a:solidFill>
              </a:rPr>
              <a:t>As Private Body</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211960" y="3717032"/>
            <a:ext cx="4608512" cy="3068960"/>
          </a:xfrm>
          <a:prstGeom prst="roundRect">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2800" b="1" dirty="0" smtClean="0">
                <a:solidFill>
                  <a:schemeClr val="tx1"/>
                </a:solidFill>
              </a:rPr>
              <a:t>1930</a:t>
            </a:r>
          </a:p>
          <a:p>
            <a:pPr algn="ctr"/>
            <a:r>
              <a:rPr lang="ja-JP" altLang="en-US" sz="3600" b="1" dirty="0" smtClean="0">
                <a:solidFill>
                  <a:schemeClr val="tx1"/>
                </a:solidFill>
              </a:rPr>
              <a:t>　</a:t>
            </a:r>
            <a:r>
              <a:rPr lang="en-US" altLang="ja-JP" sz="4400" b="1" dirty="0" smtClean="0">
                <a:solidFill>
                  <a:schemeClr val="tx1"/>
                </a:solidFill>
              </a:rPr>
              <a:t>Board of</a:t>
            </a:r>
            <a:r>
              <a:rPr lang="ja-JP" altLang="en-US" sz="4400" b="1" dirty="0" smtClean="0">
                <a:solidFill>
                  <a:schemeClr val="tx1"/>
                </a:solidFill>
              </a:rPr>
              <a:t>　</a:t>
            </a:r>
            <a:r>
              <a:rPr lang="en-US" altLang="ja-JP" sz="4400" b="1" dirty="0" smtClean="0">
                <a:solidFill>
                  <a:schemeClr val="tx1"/>
                </a:solidFill>
              </a:rPr>
              <a:t>Tourist</a:t>
            </a:r>
            <a:r>
              <a:rPr lang="ja-JP" altLang="en-US" sz="4400" b="1" dirty="0" smtClean="0">
                <a:solidFill>
                  <a:schemeClr val="tx1"/>
                </a:solidFill>
              </a:rPr>
              <a:t>　</a:t>
            </a:r>
            <a:r>
              <a:rPr lang="en-US" altLang="ja-JP" sz="4400" b="1" dirty="0" smtClean="0">
                <a:solidFill>
                  <a:schemeClr val="tx1"/>
                </a:solidFill>
              </a:rPr>
              <a:t>Industry</a:t>
            </a:r>
          </a:p>
          <a:p>
            <a:pPr algn="ctr"/>
            <a:r>
              <a:rPr kumimoji="1" lang="en-US" altLang="ja-JP" sz="3200" b="1" dirty="0" smtClean="0">
                <a:solidFill>
                  <a:schemeClr val="tx1"/>
                </a:solidFill>
              </a:rPr>
              <a:t>(in ministry of railroad)</a:t>
            </a:r>
          </a:p>
        </p:txBody>
      </p:sp>
      <p:sp>
        <p:nvSpPr>
          <p:cNvPr id="15" name="下矢印 14"/>
          <p:cNvSpPr/>
          <p:nvPr/>
        </p:nvSpPr>
        <p:spPr>
          <a:xfrm>
            <a:off x="3275856" y="1844824"/>
            <a:ext cx="5040560" cy="1872208"/>
          </a:xfrm>
          <a:prstGeom prst="downArrow">
            <a:avLst>
              <a:gd name="adj1" fmla="val 67885"/>
              <a:gd name="adj2" fmla="val 25159"/>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solidFill>
                  <a:schemeClr val="tx1"/>
                </a:solidFill>
              </a:rPr>
              <a:t>Acquisition of foreign currency (policy)</a:t>
            </a:r>
            <a:endParaRPr kumimoji="1" lang="ja-JP" altLang="en-US" sz="3200" b="1" dirty="0">
              <a:solidFill>
                <a:schemeClr val="tx1"/>
              </a:solidFill>
            </a:endParaRPr>
          </a:p>
        </p:txBody>
      </p:sp>
      <p:sp>
        <p:nvSpPr>
          <p:cNvPr id="18" name="右矢印 17"/>
          <p:cNvSpPr/>
          <p:nvPr/>
        </p:nvSpPr>
        <p:spPr>
          <a:xfrm>
            <a:off x="3779912" y="-576064"/>
            <a:ext cx="5256584" cy="2996952"/>
          </a:xfrm>
          <a:prstGeom prst="rightArrow">
            <a:avLst>
              <a:gd name="adj1" fmla="val 50602"/>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solidFill>
                  <a:schemeClr val="tx1">
                    <a:lumMod val="95000"/>
                    <a:lumOff val="5000"/>
                  </a:schemeClr>
                </a:solidFill>
              </a:rPr>
              <a:t>Convergence to the lexical "tourist"</a:t>
            </a:r>
            <a:endParaRPr kumimoji="1" lang="ja-JP" altLang="en-US" sz="3600" b="1" dirty="0">
              <a:solidFill>
                <a:schemeClr val="tx1">
                  <a:lumMod val="95000"/>
                  <a:lumOff val="5000"/>
                </a:schemeClr>
              </a:solidFill>
            </a:endParaRPr>
          </a:p>
        </p:txBody>
      </p:sp>
      <p:sp>
        <p:nvSpPr>
          <p:cNvPr id="13" name="右矢印 12"/>
          <p:cNvSpPr/>
          <p:nvPr/>
        </p:nvSpPr>
        <p:spPr>
          <a:xfrm>
            <a:off x="251520" y="4149080"/>
            <a:ext cx="3884278" cy="2041941"/>
          </a:xfrm>
          <a:prstGeom prst="rightArrow">
            <a:avLst/>
          </a:prstGeom>
          <a:solidFill>
            <a:schemeClr val="accent6">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Synchronization of the lexical "tourist" and the concept "tourist"</a:t>
            </a:r>
            <a:endParaRPr lang="ja-JP" altLang="en-US" sz="2000" b="1" dirty="0">
              <a:solidFill>
                <a:schemeClr val="tx1"/>
              </a:solidFill>
            </a:endParaRPr>
          </a:p>
        </p:txBody>
      </p:sp>
      <p:sp>
        <p:nvSpPr>
          <p:cNvPr id="17" name="角丸四角形 16"/>
          <p:cNvSpPr/>
          <p:nvPr/>
        </p:nvSpPr>
        <p:spPr>
          <a:xfrm>
            <a:off x="611560" y="2852936"/>
            <a:ext cx="2232248" cy="1080120"/>
          </a:xfrm>
          <a:prstGeom prst="roundRect">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b="1" dirty="0" smtClean="0">
                <a:solidFill>
                  <a:schemeClr val="tx1"/>
                </a:solidFill>
              </a:rPr>
              <a:t>1912</a:t>
            </a:r>
          </a:p>
          <a:p>
            <a:pPr algn="ctr"/>
            <a:r>
              <a:rPr lang="en-US" altLang="ja-JP" b="1" dirty="0" smtClean="0">
                <a:solidFill>
                  <a:schemeClr val="tx1"/>
                </a:solidFill>
              </a:rPr>
              <a:t>Japan Tourist Bureau</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右矢印 13"/>
          <p:cNvSpPr/>
          <p:nvPr/>
        </p:nvSpPr>
        <p:spPr>
          <a:xfrm>
            <a:off x="5220072" y="3284984"/>
            <a:ext cx="4104456" cy="2880320"/>
          </a:xfrm>
          <a:prstGeom prst="rightArrow">
            <a:avLst>
              <a:gd name="adj1" fmla="val 97176"/>
              <a:gd name="adj2" fmla="val 22701"/>
            </a:avLst>
          </a:prstGeom>
          <a:solidFill>
            <a:schemeClr val="accent6">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solidFill>
                  <a:schemeClr val="tx1"/>
                </a:solidFill>
              </a:rPr>
              <a:t>Emphasis on </a:t>
            </a:r>
            <a:r>
              <a:rPr lang="en-US" altLang="ja-JP" sz="3200" b="1" dirty="0" smtClean="0">
                <a:solidFill>
                  <a:srgbClr val="FF0000"/>
                </a:solidFill>
              </a:rPr>
              <a:t>inbound</a:t>
            </a:r>
            <a:r>
              <a:rPr lang="en-US" altLang="ja-JP" sz="3200" b="1" dirty="0" smtClean="0">
                <a:solidFill>
                  <a:schemeClr val="tx1"/>
                </a:solidFill>
              </a:rPr>
              <a:t> concept</a:t>
            </a:r>
          </a:p>
          <a:p>
            <a:pPr algn="ctr"/>
            <a:r>
              <a:rPr lang="en-US" altLang="ja-JP" sz="3200" b="1" dirty="0" smtClean="0">
                <a:solidFill>
                  <a:schemeClr val="tx1"/>
                </a:solidFill>
              </a:rPr>
              <a:t>(Show the Imperial Japan)</a:t>
            </a:r>
            <a:endParaRPr lang="ja-JP" altLang="en-US" sz="3200" b="1" dirty="0">
              <a:solidFill>
                <a:schemeClr val="tx1"/>
              </a:solidFill>
            </a:endParaRPr>
          </a:p>
        </p:txBody>
      </p:sp>
      <p:sp>
        <p:nvSpPr>
          <p:cNvPr id="13" name="角丸四角形 12"/>
          <p:cNvSpPr/>
          <p:nvPr/>
        </p:nvSpPr>
        <p:spPr>
          <a:xfrm>
            <a:off x="5580112" y="1772816"/>
            <a:ext cx="2520280" cy="1296144"/>
          </a:xfrm>
          <a:prstGeom prst="roundRect">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2000" b="1" dirty="0" smtClean="0">
                <a:solidFill>
                  <a:schemeClr val="tx1"/>
                </a:solidFill>
              </a:rPr>
              <a:t>1930</a:t>
            </a:r>
          </a:p>
          <a:p>
            <a:pPr algn="ctr"/>
            <a:r>
              <a:rPr lang="ja-JP" altLang="en-US" sz="2000" b="1" dirty="0" smtClean="0">
                <a:solidFill>
                  <a:schemeClr val="tx1"/>
                </a:solidFill>
              </a:rPr>
              <a:t>　</a:t>
            </a:r>
            <a:r>
              <a:rPr lang="en-US" altLang="ja-JP" sz="2000" b="1" dirty="0" smtClean="0">
                <a:solidFill>
                  <a:schemeClr val="tx1"/>
                </a:solidFill>
              </a:rPr>
              <a:t>Board of</a:t>
            </a:r>
            <a:r>
              <a:rPr lang="ja-JP" altLang="en-US" sz="2000" b="1" dirty="0" smtClean="0">
                <a:solidFill>
                  <a:schemeClr val="tx1"/>
                </a:solidFill>
              </a:rPr>
              <a:t>　</a:t>
            </a:r>
            <a:r>
              <a:rPr lang="en-US" altLang="ja-JP" sz="2000" b="1" dirty="0" smtClean="0">
                <a:solidFill>
                  <a:schemeClr val="tx1"/>
                </a:solidFill>
              </a:rPr>
              <a:t>Tourist</a:t>
            </a:r>
            <a:r>
              <a:rPr lang="ja-JP" altLang="en-US" sz="2000" b="1" dirty="0" smtClean="0">
                <a:solidFill>
                  <a:schemeClr val="tx1"/>
                </a:solidFill>
              </a:rPr>
              <a:t>　</a:t>
            </a:r>
            <a:r>
              <a:rPr lang="en-US" altLang="ja-JP" sz="2000" b="1" dirty="0" smtClean="0">
                <a:solidFill>
                  <a:schemeClr val="tx1"/>
                </a:solidFill>
              </a:rPr>
              <a:t>Industry</a:t>
            </a:r>
          </a:p>
        </p:txBody>
      </p:sp>
      <p:sp>
        <p:nvSpPr>
          <p:cNvPr id="17" name="下矢印 16"/>
          <p:cNvSpPr/>
          <p:nvPr/>
        </p:nvSpPr>
        <p:spPr>
          <a:xfrm>
            <a:off x="4211960" y="260648"/>
            <a:ext cx="4392488" cy="1224136"/>
          </a:xfrm>
          <a:prstGeom prst="downArrow">
            <a:avLst>
              <a:gd name="adj1" fmla="val 36202"/>
              <a:gd name="adj2" fmla="val 2643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Acquisition of foreign currency (policy)</a:t>
            </a:r>
            <a:endParaRPr kumimoji="1" lang="ja-JP" altLang="en-US" sz="2000" b="1" dirty="0">
              <a:solidFill>
                <a:schemeClr val="tx1"/>
              </a:solidFill>
            </a:endParaRPr>
          </a:p>
        </p:txBody>
      </p:sp>
      <p:sp>
        <p:nvSpPr>
          <p:cNvPr id="19" name="角丸四角形 18"/>
          <p:cNvSpPr/>
          <p:nvPr/>
        </p:nvSpPr>
        <p:spPr>
          <a:xfrm>
            <a:off x="611560" y="1844824"/>
            <a:ext cx="2232248" cy="1080120"/>
          </a:xfrm>
          <a:prstGeom prst="roundRect">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b="1" dirty="0" smtClean="0">
                <a:solidFill>
                  <a:schemeClr val="tx1"/>
                </a:solidFill>
              </a:rPr>
              <a:t>1912</a:t>
            </a:r>
          </a:p>
          <a:p>
            <a:pPr algn="ctr"/>
            <a:r>
              <a:rPr lang="en-US" altLang="ja-JP" b="1" dirty="0" smtClean="0">
                <a:solidFill>
                  <a:schemeClr val="tx1"/>
                </a:solidFill>
              </a:rPr>
              <a:t>Japan Tourist Bureau</a:t>
            </a:r>
          </a:p>
        </p:txBody>
      </p:sp>
      <p:sp>
        <p:nvSpPr>
          <p:cNvPr id="20" name="右矢印 19"/>
          <p:cNvSpPr/>
          <p:nvPr/>
        </p:nvSpPr>
        <p:spPr>
          <a:xfrm>
            <a:off x="107504" y="3284984"/>
            <a:ext cx="3884278" cy="2041941"/>
          </a:xfrm>
          <a:prstGeom prst="rightArrow">
            <a:avLst/>
          </a:prstGeom>
          <a:solidFill>
            <a:schemeClr val="accent6">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Synchronization of the lexical "tourist" and the concept "tourist"</a:t>
            </a:r>
            <a:endParaRPr lang="ja-JP" altLang="en-US" sz="2000" b="1" dirty="0">
              <a:solidFill>
                <a:schemeClr val="tx1"/>
              </a:solidFill>
            </a:endParaRPr>
          </a:p>
        </p:txBody>
      </p:sp>
      <p:sp>
        <p:nvSpPr>
          <p:cNvPr id="21" name="正方形/長方形 20"/>
          <p:cNvSpPr/>
          <p:nvPr/>
        </p:nvSpPr>
        <p:spPr>
          <a:xfrm>
            <a:off x="2592288" y="5592142"/>
            <a:ext cx="4572000" cy="1077218"/>
          </a:xfrm>
          <a:prstGeom prst="rect">
            <a:avLst/>
          </a:prstGeom>
        </p:spPr>
        <p:txBody>
          <a:bodyPr wrap="square">
            <a:spAutoFit/>
          </a:bodyPr>
          <a:lstStyle/>
          <a:p>
            <a:r>
              <a:rPr lang="en-US" altLang="ja-JP" sz="3200" b="1" dirty="0" smtClean="0">
                <a:solidFill>
                  <a:schemeClr val="tx1">
                    <a:lumMod val="95000"/>
                    <a:lumOff val="5000"/>
                  </a:schemeClr>
                </a:solidFill>
              </a:rPr>
              <a:t>The presence or absence of </a:t>
            </a:r>
            <a:r>
              <a:rPr lang="en-US" altLang="ja-JP" sz="3200" b="1" dirty="0" smtClean="0">
                <a:solidFill>
                  <a:srgbClr val="FF0000"/>
                </a:solidFill>
              </a:rPr>
              <a:t>cross-border</a:t>
            </a:r>
            <a:r>
              <a:rPr lang="en-US" altLang="ja-JP" sz="3200" b="1" dirty="0" smtClean="0">
                <a:solidFill>
                  <a:schemeClr val="tx1">
                    <a:lumMod val="95000"/>
                    <a:lumOff val="5000"/>
                  </a:schemeClr>
                </a:solidFill>
              </a:rPr>
              <a:t> concept</a:t>
            </a:r>
            <a:endParaRPr lang="ja-JP" altLang="en-US" sz="3200" b="1" dirty="0">
              <a:solidFill>
                <a:schemeClr val="tx1">
                  <a:lumMod val="95000"/>
                  <a:lumOff val="5000"/>
                </a:schemeClr>
              </a:solidFill>
            </a:endParaRPr>
          </a:p>
        </p:txBody>
      </p:sp>
      <p:sp>
        <p:nvSpPr>
          <p:cNvPr id="25" name="爆発 1 24"/>
          <p:cNvSpPr/>
          <p:nvPr/>
        </p:nvSpPr>
        <p:spPr>
          <a:xfrm>
            <a:off x="3873624" y="3429000"/>
            <a:ext cx="1346448" cy="1922512"/>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0" b="1" dirty="0" smtClean="0">
                <a:solidFill>
                  <a:schemeClr val="tx1">
                    <a:lumMod val="95000"/>
                    <a:lumOff val="5000"/>
                  </a:schemeClr>
                </a:solidFill>
              </a:rPr>
              <a:t>?</a:t>
            </a:r>
            <a:endParaRPr kumimoji="1" lang="ja-JP" altLang="en-US" sz="8000" b="1" dirty="0">
              <a:solidFill>
                <a:schemeClr val="tx1">
                  <a:lumMod val="95000"/>
                  <a:lumOff val="5000"/>
                </a:schemeClr>
              </a:solidFill>
            </a:endParaRPr>
          </a:p>
        </p:txBody>
      </p:sp>
      <p:sp>
        <p:nvSpPr>
          <p:cNvPr id="26" name="正方形/長方形 25"/>
          <p:cNvSpPr/>
          <p:nvPr/>
        </p:nvSpPr>
        <p:spPr>
          <a:xfrm>
            <a:off x="683568" y="260648"/>
            <a:ext cx="3240759" cy="1077218"/>
          </a:xfrm>
          <a:prstGeom prst="rect">
            <a:avLst/>
          </a:prstGeom>
        </p:spPr>
        <p:txBody>
          <a:bodyPr wrap="square">
            <a:spAutoFit/>
          </a:bodyPr>
          <a:lstStyle/>
          <a:p>
            <a:pPr algn="ctr"/>
            <a:r>
              <a:rPr lang="en-US" altLang="ja-JP" sz="3200" dirty="0" smtClean="0"/>
              <a:t>Tourist in this case, the foreigner</a:t>
            </a:r>
            <a:endParaRPr lang="ja-JP" altLang="en-US" sz="3200" dirty="0"/>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右矢印 33"/>
          <p:cNvSpPr/>
          <p:nvPr/>
        </p:nvSpPr>
        <p:spPr>
          <a:xfrm>
            <a:off x="3779912" y="4725144"/>
            <a:ext cx="4176464" cy="1944216"/>
          </a:xfrm>
          <a:prstGeom prst="rightArrow">
            <a:avLst>
              <a:gd name="adj1" fmla="val 92395"/>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solidFill>
                  <a:srgbClr val="FF0000"/>
                </a:solidFill>
              </a:rPr>
              <a:t>Emphasis of lexical "recreation"</a:t>
            </a:r>
            <a:endParaRPr kumimoji="1" lang="ja-JP" altLang="en-US" sz="3600" b="1" dirty="0">
              <a:solidFill>
                <a:srgbClr val="FF0000"/>
              </a:solidFill>
            </a:endParaRPr>
          </a:p>
        </p:txBody>
      </p:sp>
      <p:sp>
        <p:nvSpPr>
          <p:cNvPr id="21" name="角丸四角形 20"/>
          <p:cNvSpPr/>
          <p:nvPr/>
        </p:nvSpPr>
        <p:spPr>
          <a:xfrm>
            <a:off x="4355976" y="3068960"/>
            <a:ext cx="3024336" cy="1512168"/>
          </a:xfrm>
          <a:prstGeom prst="roundRect">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2400" b="1" dirty="0" smtClean="0">
                <a:solidFill>
                  <a:schemeClr val="tx1"/>
                </a:solidFill>
              </a:rPr>
              <a:t>1938</a:t>
            </a:r>
          </a:p>
          <a:p>
            <a:pPr algn="ctr"/>
            <a:r>
              <a:rPr lang="en-US" altLang="ja-JP" sz="2400" b="1" dirty="0" smtClean="0">
                <a:solidFill>
                  <a:schemeClr val="tx1"/>
                </a:solidFill>
              </a:rPr>
              <a:t>The establishment of the Ministry of Health and Welfare</a:t>
            </a:r>
            <a:endParaRPr kumimoji="1" lang="ja-JP" altLang="en-US" sz="2400" b="1" dirty="0">
              <a:solidFill>
                <a:schemeClr val="tx1"/>
              </a:solidFill>
            </a:endParaRPr>
          </a:p>
        </p:txBody>
      </p:sp>
      <p:sp>
        <p:nvSpPr>
          <p:cNvPr id="26" name="下矢印 25"/>
          <p:cNvSpPr/>
          <p:nvPr/>
        </p:nvSpPr>
        <p:spPr>
          <a:xfrm>
            <a:off x="4211960" y="1556792"/>
            <a:ext cx="3456384" cy="1296144"/>
          </a:xfrm>
          <a:prstGeom prst="downArrow">
            <a:avLst>
              <a:gd name="adj1" fmla="val 50000"/>
              <a:gd name="adj2" fmla="val 3807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National wartime mobilization (policy)</a:t>
            </a:r>
            <a:endParaRPr kumimoji="1" lang="ja-JP" altLang="en-US" b="1" dirty="0">
              <a:solidFill>
                <a:schemeClr val="tx1"/>
              </a:solidFill>
            </a:endParaRPr>
          </a:p>
        </p:txBody>
      </p:sp>
      <p:sp>
        <p:nvSpPr>
          <p:cNvPr id="13" name="右矢印 12"/>
          <p:cNvSpPr/>
          <p:nvPr/>
        </p:nvSpPr>
        <p:spPr>
          <a:xfrm>
            <a:off x="35496" y="44624"/>
            <a:ext cx="4104456" cy="1628800"/>
          </a:xfrm>
          <a:prstGeom prst="rightArrow">
            <a:avLst>
              <a:gd name="adj1" fmla="val 50602"/>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lumMod val="95000"/>
                    <a:lumOff val="5000"/>
                  </a:schemeClr>
                </a:solidFill>
              </a:rPr>
              <a:t>Convergence to the lexical "tourist"</a:t>
            </a:r>
            <a:endParaRPr kumimoji="1" lang="ja-JP" altLang="en-US" sz="2000" b="1" dirty="0">
              <a:solidFill>
                <a:schemeClr val="tx1">
                  <a:lumMod val="95000"/>
                  <a:lumOff val="5000"/>
                </a:schemeClr>
              </a:solidFill>
            </a:endParaRPr>
          </a:p>
        </p:txBody>
      </p:sp>
      <p:sp>
        <p:nvSpPr>
          <p:cNvPr id="17" name="下矢印 16"/>
          <p:cNvSpPr/>
          <p:nvPr/>
        </p:nvSpPr>
        <p:spPr>
          <a:xfrm>
            <a:off x="-180528" y="1700808"/>
            <a:ext cx="4392488" cy="1224136"/>
          </a:xfrm>
          <a:prstGeom prst="downArrow">
            <a:avLst>
              <a:gd name="adj1" fmla="val 36202"/>
              <a:gd name="adj2" fmla="val 2643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Acquisition of foreign currency (policy)</a:t>
            </a:r>
            <a:endParaRPr kumimoji="1" lang="ja-JP" altLang="en-US" sz="2000" b="1" dirty="0">
              <a:solidFill>
                <a:schemeClr val="tx1"/>
              </a:solidFill>
            </a:endParaRPr>
          </a:p>
        </p:txBody>
      </p:sp>
      <p:sp>
        <p:nvSpPr>
          <p:cNvPr id="19" name="角丸四角形 18"/>
          <p:cNvSpPr/>
          <p:nvPr/>
        </p:nvSpPr>
        <p:spPr>
          <a:xfrm>
            <a:off x="611560" y="3068960"/>
            <a:ext cx="2520280" cy="1296144"/>
          </a:xfrm>
          <a:prstGeom prst="roundRect">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2000" b="1" dirty="0" smtClean="0">
                <a:solidFill>
                  <a:schemeClr val="tx1"/>
                </a:solidFill>
              </a:rPr>
              <a:t>1930</a:t>
            </a:r>
          </a:p>
          <a:p>
            <a:pPr algn="ctr"/>
            <a:r>
              <a:rPr lang="ja-JP" altLang="en-US" sz="2000" b="1" dirty="0" smtClean="0">
                <a:solidFill>
                  <a:schemeClr val="tx1"/>
                </a:solidFill>
              </a:rPr>
              <a:t>　</a:t>
            </a:r>
            <a:r>
              <a:rPr lang="en-US" altLang="ja-JP" sz="2000" b="1" dirty="0" smtClean="0">
                <a:solidFill>
                  <a:schemeClr val="tx1"/>
                </a:solidFill>
              </a:rPr>
              <a:t>Board of</a:t>
            </a:r>
            <a:r>
              <a:rPr lang="ja-JP" altLang="en-US" sz="2000" b="1" dirty="0" smtClean="0">
                <a:solidFill>
                  <a:schemeClr val="tx1"/>
                </a:solidFill>
              </a:rPr>
              <a:t>　</a:t>
            </a:r>
            <a:r>
              <a:rPr lang="en-US" altLang="ja-JP" sz="2000" b="1" dirty="0" smtClean="0">
                <a:solidFill>
                  <a:schemeClr val="tx1"/>
                </a:solidFill>
              </a:rPr>
              <a:t>Tourist</a:t>
            </a:r>
            <a:r>
              <a:rPr lang="ja-JP" altLang="en-US" sz="2000" b="1" dirty="0" smtClean="0">
                <a:solidFill>
                  <a:schemeClr val="tx1"/>
                </a:solidFill>
              </a:rPr>
              <a:t>　</a:t>
            </a:r>
            <a:r>
              <a:rPr lang="en-US" altLang="ja-JP" sz="2000" b="1" dirty="0" smtClean="0">
                <a:solidFill>
                  <a:schemeClr val="tx1"/>
                </a:solidFill>
              </a:rPr>
              <a:t>Industry</a:t>
            </a:r>
          </a:p>
        </p:txBody>
      </p:sp>
      <p:sp>
        <p:nvSpPr>
          <p:cNvPr id="20" name="右矢印 19"/>
          <p:cNvSpPr/>
          <p:nvPr/>
        </p:nvSpPr>
        <p:spPr>
          <a:xfrm>
            <a:off x="395536" y="4869160"/>
            <a:ext cx="3240360" cy="1008112"/>
          </a:xfrm>
          <a:prstGeom prst="rightArrow">
            <a:avLst>
              <a:gd name="adj1" fmla="val 61405"/>
              <a:gd name="adj2" fmla="val 22701"/>
            </a:avLst>
          </a:prstGeom>
          <a:solidFill>
            <a:schemeClr val="accent6">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Emphasis on </a:t>
            </a:r>
            <a:r>
              <a:rPr lang="en-US" altLang="ja-JP" b="1" dirty="0" smtClean="0">
                <a:solidFill>
                  <a:srgbClr val="FF0000"/>
                </a:solidFill>
              </a:rPr>
              <a:t>inbound</a:t>
            </a:r>
            <a:r>
              <a:rPr lang="en-US" altLang="ja-JP" b="1" dirty="0" smtClean="0">
                <a:solidFill>
                  <a:schemeClr val="tx1"/>
                </a:solidFill>
              </a:rPr>
              <a:t> concept</a:t>
            </a:r>
          </a:p>
          <a:p>
            <a:pPr algn="ctr"/>
            <a:r>
              <a:rPr lang="en-US" altLang="ja-JP" b="1" dirty="0" smtClean="0">
                <a:solidFill>
                  <a:schemeClr val="tx1"/>
                </a:solidFill>
              </a:rPr>
              <a:t>(Show the Imperial Japan)</a:t>
            </a:r>
            <a:endParaRPr lang="ja-JP" altLang="en-US" b="1" dirty="0">
              <a:solidFill>
                <a:schemeClr val="tx1"/>
              </a:solidFill>
            </a:endParaRPr>
          </a:p>
        </p:txBody>
      </p:sp>
      <p:sp>
        <p:nvSpPr>
          <p:cNvPr id="22" name="爆発 1 21"/>
          <p:cNvSpPr/>
          <p:nvPr/>
        </p:nvSpPr>
        <p:spPr>
          <a:xfrm>
            <a:off x="4067944" y="44624"/>
            <a:ext cx="1346448" cy="1922512"/>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0" b="1" dirty="0" smtClean="0">
                <a:solidFill>
                  <a:schemeClr val="tx1">
                    <a:lumMod val="95000"/>
                    <a:lumOff val="5000"/>
                  </a:schemeClr>
                </a:solidFill>
              </a:rPr>
              <a:t>×</a:t>
            </a:r>
            <a:endParaRPr kumimoji="1" lang="ja-JP" altLang="en-US" sz="8000" b="1" dirty="0">
              <a:solidFill>
                <a:schemeClr val="tx1">
                  <a:lumMod val="95000"/>
                  <a:lumOff val="5000"/>
                </a:schemeClr>
              </a:solidFill>
            </a:endParaRPr>
          </a:p>
        </p:txBody>
      </p:sp>
      <p:sp>
        <p:nvSpPr>
          <p:cNvPr id="23" name="正方形/長方形 22"/>
          <p:cNvSpPr/>
          <p:nvPr/>
        </p:nvSpPr>
        <p:spPr>
          <a:xfrm rot="5400000">
            <a:off x="5959981" y="3016781"/>
            <a:ext cx="5096716" cy="1200329"/>
          </a:xfrm>
          <a:prstGeom prst="rect">
            <a:avLst/>
          </a:prstGeom>
        </p:spPr>
        <p:txBody>
          <a:bodyPr wrap="none">
            <a:spAutoFit/>
          </a:bodyPr>
          <a:lstStyle/>
          <a:p>
            <a:r>
              <a:rPr lang="en-US" altLang="ja-JP" sz="3600" dirty="0" smtClean="0"/>
              <a:t>Domestic tourism concept</a:t>
            </a:r>
          </a:p>
          <a:p>
            <a:pPr algn="ctr"/>
            <a:r>
              <a:rPr lang="en-US" altLang="ja-JP" sz="3600" dirty="0" smtClean="0"/>
              <a:t> is undeveloped</a:t>
            </a:r>
            <a:endParaRPr lang="ja-JP" altLang="en-US" sz="36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4450506"/>
          </a:xfrm>
          <a:solidFill>
            <a:srgbClr val="FFFF00"/>
          </a:solidFill>
          <a:ln>
            <a:solidFill>
              <a:schemeClr val="accent1"/>
            </a:solidFill>
          </a:ln>
        </p:spPr>
        <p:txBody>
          <a:bodyPr>
            <a:normAutofit/>
          </a:bodyPr>
          <a:lstStyle/>
          <a:p>
            <a:r>
              <a:rPr kumimoji="1" lang="en-US" altLang="ja-JP" sz="6000" dirty="0" smtClean="0"/>
              <a:t>The</a:t>
            </a:r>
            <a:r>
              <a:rPr kumimoji="1" lang="ja-JP" altLang="en-US" sz="6000" dirty="0" smtClean="0"/>
              <a:t>　</a:t>
            </a:r>
            <a:r>
              <a:rPr kumimoji="1" lang="en-US" altLang="ja-JP" sz="6000" dirty="0" smtClean="0"/>
              <a:t>Problem</a:t>
            </a:r>
            <a:r>
              <a:rPr kumimoji="1" lang="ja-JP" altLang="en-US" sz="6000" dirty="0" smtClean="0"/>
              <a:t>　</a:t>
            </a:r>
            <a:r>
              <a:rPr kumimoji="1" lang="en-US" altLang="ja-JP" sz="6000" dirty="0" smtClean="0"/>
              <a:t>of</a:t>
            </a:r>
            <a:r>
              <a:rPr kumimoji="1" lang="ja-JP" altLang="en-US" sz="6000" dirty="0" smtClean="0"/>
              <a:t>　</a:t>
            </a:r>
            <a:r>
              <a:rPr kumimoji="1" lang="en-US" altLang="ja-JP" sz="6000" dirty="0" smtClean="0"/>
              <a:t>UNWTO</a:t>
            </a:r>
            <a:r>
              <a:rPr kumimoji="1" lang="ja-JP" altLang="en-US" sz="6000" dirty="0" smtClean="0"/>
              <a:t>　</a:t>
            </a:r>
            <a:r>
              <a:rPr kumimoji="1" lang="en-US" altLang="ja-JP" sz="6000" dirty="0" smtClean="0"/>
              <a:t>STATISTICS</a:t>
            </a:r>
            <a:endParaRPr kumimoji="1" lang="ja-JP" altLang="en-US" sz="60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131840" y="4149080"/>
            <a:ext cx="2016224" cy="936104"/>
          </a:xfrm>
          <a:prstGeom prst="roundRect">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b="1" dirty="0" smtClean="0">
                <a:solidFill>
                  <a:schemeClr val="tx1"/>
                </a:solidFill>
              </a:rPr>
              <a:t>Board of </a:t>
            </a:r>
          </a:p>
          <a:p>
            <a:pPr algn="ctr"/>
            <a:r>
              <a:rPr lang="en-US" altLang="ja-JP" b="1" dirty="0" smtClean="0">
                <a:solidFill>
                  <a:schemeClr val="tx1"/>
                </a:solidFill>
              </a:rPr>
              <a:t>Tourist industry</a:t>
            </a:r>
          </a:p>
          <a:p>
            <a:pPr algn="ctr"/>
            <a:r>
              <a:rPr kumimoji="1" lang="en-US" altLang="ja-JP" b="1" dirty="0" smtClean="0">
                <a:solidFill>
                  <a:schemeClr val="tx1"/>
                </a:solidFill>
              </a:rPr>
              <a:t>1930</a:t>
            </a:r>
            <a:endParaRPr kumimoji="1" lang="ja-JP" altLang="en-US" b="1" dirty="0">
              <a:solidFill>
                <a:schemeClr val="tx1"/>
              </a:solidFill>
            </a:endParaRPr>
          </a:p>
        </p:txBody>
      </p:sp>
      <p:sp>
        <p:nvSpPr>
          <p:cNvPr id="11" name="右矢印 10"/>
          <p:cNvSpPr/>
          <p:nvPr/>
        </p:nvSpPr>
        <p:spPr>
          <a:xfrm>
            <a:off x="467544" y="64048"/>
            <a:ext cx="8676456" cy="91668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Concept “tourism”</a:t>
            </a:r>
            <a:endParaRPr kumimoji="1" lang="ja-JP" altLang="en-US" b="1" dirty="0">
              <a:solidFill>
                <a:schemeClr val="tx1"/>
              </a:solidFill>
            </a:endParaRPr>
          </a:p>
        </p:txBody>
      </p:sp>
      <p:sp>
        <p:nvSpPr>
          <p:cNvPr id="14" name="右矢印 13"/>
          <p:cNvSpPr/>
          <p:nvPr/>
        </p:nvSpPr>
        <p:spPr>
          <a:xfrm>
            <a:off x="3995936" y="5032600"/>
            <a:ext cx="2520280" cy="1636760"/>
          </a:xfrm>
          <a:prstGeom prst="rightArrow">
            <a:avLst/>
          </a:prstGeom>
          <a:solidFill>
            <a:schemeClr val="accent6">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Increase of inbound concept in tourism</a:t>
            </a:r>
            <a:endParaRPr lang="ja-JP" altLang="en-US" sz="1600" b="1" dirty="0">
              <a:solidFill>
                <a:schemeClr val="tx1"/>
              </a:solidFill>
            </a:endParaRPr>
          </a:p>
        </p:txBody>
      </p:sp>
      <p:sp>
        <p:nvSpPr>
          <p:cNvPr id="15" name="下矢印 14"/>
          <p:cNvSpPr/>
          <p:nvPr/>
        </p:nvSpPr>
        <p:spPr>
          <a:xfrm>
            <a:off x="2987824" y="2780928"/>
            <a:ext cx="2160240" cy="1440160"/>
          </a:xfrm>
          <a:prstGeom prst="down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1400" b="1" dirty="0" smtClean="0">
                <a:solidFill>
                  <a:schemeClr val="tx1"/>
                </a:solidFill>
              </a:rPr>
              <a:t>Acquisition </a:t>
            </a:r>
          </a:p>
          <a:p>
            <a:pPr algn="ctr"/>
            <a:r>
              <a:rPr lang="en-US" altLang="ja-JP" sz="1400" b="1" dirty="0" smtClean="0">
                <a:solidFill>
                  <a:schemeClr val="tx1"/>
                </a:solidFill>
              </a:rPr>
              <a:t>of </a:t>
            </a:r>
          </a:p>
          <a:p>
            <a:pPr algn="ctr"/>
            <a:r>
              <a:rPr lang="en-US" altLang="ja-JP" sz="1400" b="1" dirty="0" smtClean="0">
                <a:solidFill>
                  <a:schemeClr val="tx1"/>
                </a:solidFill>
              </a:rPr>
              <a:t>f</a:t>
            </a:r>
            <a:r>
              <a:rPr kumimoji="1" lang="en-US" altLang="ja-JP" sz="1400" b="1" dirty="0" smtClean="0">
                <a:solidFill>
                  <a:schemeClr val="tx1"/>
                </a:solidFill>
              </a:rPr>
              <a:t>oreign currency</a:t>
            </a:r>
            <a:r>
              <a:rPr kumimoji="1" lang="ja-JP" altLang="en-US" sz="1400" b="1" dirty="0" smtClean="0">
                <a:solidFill>
                  <a:schemeClr val="tx1"/>
                </a:solidFill>
              </a:rPr>
              <a:t>（</a:t>
            </a:r>
            <a:r>
              <a:rPr kumimoji="1" lang="en-US" altLang="ja-JP" sz="1400" b="1" dirty="0" smtClean="0">
                <a:solidFill>
                  <a:schemeClr val="tx1"/>
                </a:solidFill>
              </a:rPr>
              <a:t>policy</a:t>
            </a:r>
            <a:r>
              <a:rPr kumimoji="1" lang="ja-JP" altLang="en-US" sz="1400" b="1" dirty="0" smtClean="0">
                <a:solidFill>
                  <a:schemeClr val="tx1"/>
                </a:solidFill>
              </a:rPr>
              <a:t>）</a:t>
            </a:r>
            <a:endParaRPr kumimoji="1" lang="ja-JP" altLang="en-US" sz="1400" b="1" dirty="0">
              <a:solidFill>
                <a:schemeClr val="tx1"/>
              </a:solidFill>
            </a:endParaRPr>
          </a:p>
        </p:txBody>
      </p:sp>
      <p:sp>
        <p:nvSpPr>
          <p:cNvPr id="16" name="右矢印 15"/>
          <p:cNvSpPr/>
          <p:nvPr/>
        </p:nvSpPr>
        <p:spPr>
          <a:xfrm>
            <a:off x="179512" y="712120"/>
            <a:ext cx="9001000" cy="91668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Lexical</a:t>
            </a:r>
            <a:r>
              <a:rPr lang="ja-JP" altLang="en-US" b="1" dirty="0" smtClean="0">
                <a:solidFill>
                  <a:schemeClr val="tx1"/>
                </a:solidFill>
              </a:rPr>
              <a:t> </a:t>
            </a:r>
            <a:r>
              <a:rPr lang="en-US" altLang="ja-JP" b="1" dirty="0" smtClean="0">
                <a:solidFill>
                  <a:schemeClr val="tx1"/>
                </a:solidFill>
              </a:rPr>
              <a:t> “sightseeing”</a:t>
            </a:r>
            <a:endParaRPr kumimoji="1" lang="ja-JP" altLang="en-US" b="1" dirty="0">
              <a:solidFill>
                <a:schemeClr val="tx1"/>
              </a:solidFill>
            </a:endParaRPr>
          </a:p>
        </p:txBody>
      </p:sp>
      <p:sp>
        <p:nvSpPr>
          <p:cNvPr id="18" name="右矢印 17"/>
          <p:cNvSpPr/>
          <p:nvPr/>
        </p:nvSpPr>
        <p:spPr>
          <a:xfrm>
            <a:off x="3203848" y="1484784"/>
            <a:ext cx="2304256" cy="1512168"/>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Lexical  “</a:t>
            </a:r>
            <a:r>
              <a:rPr lang="en-US" altLang="ja-JP" b="1" dirty="0" err="1" smtClean="0">
                <a:solidFill>
                  <a:schemeClr val="tx1"/>
                </a:solidFill>
              </a:rPr>
              <a:t>kanko</a:t>
            </a:r>
            <a:r>
              <a:rPr lang="en-US" altLang="ja-JP" b="1" dirty="0" smtClean="0">
                <a:solidFill>
                  <a:schemeClr val="tx1"/>
                </a:solidFill>
              </a:rPr>
              <a:t>(tourism)”</a:t>
            </a:r>
            <a:endParaRPr lang="ja-JP" altLang="en-US" b="1" dirty="0">
              <a:solidFill>
                <a:schemeClr val="tx1"/>
              </a:solidFill>
            </a:endParaRPr>
          </a:p>
        </p:txBody>
      </p:sp>
      <p:sp>
        <p:nvSpPr>
          <p:cNvPr id="19" name="右矢印 18"/>
          <p:cNvSpPr/>
          <p:nvPr/>
        </p:nvSpPr>
        <p:spPr>
          <a:xfrm>
            <a:off x="5724128" y="1268760"/>
            <a:ext cx="3131840" cy="2592288"/>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Lexical  “</a:t>
            </a:r>
            <a:r>
              <a:rPr lang="en-US" altLang="ja-JP" sz="2800" b="1" dirty="0" err="1" smtClean="0">
                <a:solidFill>
                  <a:schemeClr val="tx1"/>
                </a:solidFill>
              </a:rPr>
              <a:t>kanko</a:t>
            </a:r>
            <a:r>
              <a:rPr lang="en-US" altLang="ja-JP" sz="2800" b="1" dirty="0" smtClean="0">
                <a:solidFill>
                  <a:schemeClr val="tx1"/>
                </a:solidFill>
              </a:rPr>
              <a:t>(</a:t>
            </a:r>
          </a:p>
          <a:p>
            <a:pPr algn="ctr"/>
            <a:r>
              <a:rPr lang="en-US" altLang="ja-JP" sz="2800" b="1" dirty="0" smtClean="0">
                <a:solidFill>
                  <a:schemeClr val="tx1"/>
                </a:solidFill>
              </a:rPr>
              <a:t>Tourism)”</a:t>
            </a:r>
            <a:endParaRPr lang="ja-JP" altLang="en-US" sz="2800" b="1" dirty="0">
              <a:solidFill>
                <a:schemeClr val="tx1"/>
              </a:solidFill>
            </a:endParaRPr>
          </a:p>
        </p:txBody>
      </p:sp>
      <p:sp>
        <p:nvSpPr>
          <p:cNvPr id="20" name="右矢印 19"/>
          <p:cNvSpPr/>
          <p:nvPr/>
        </p:nvSpPr>
        <p:spPr>
          <a:xfrm>
            <a:off x="179512" y="1628800"/>
            <a:ext cx="2088232" cy="864096"/>
          </a:xfrm>
          <a:prstGeom prst="rightArrow">
            <a:avLst/>
          </a:prstGeom>
          <a:solidFill>
            <a:schemeClr val="bg2"/>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rPr>
              <a:t>Lexical  “</a:t>
            </a:r>
            <a:r>
              <a:rPr lang="en-US" altLang="ja-JP" sz="1400" b="1" dirty="0" err="1" smtClean="0">
                <a:solidFill>
                  <a:schemeClr val="tx1"/>
                </a:solidFill>
              </a:rPr>
              <a:t>kanko</a:t>
            </a:r>
            <a:r>
              <a:rPr lang="en-US" altLang="ja-JP" sz="1400" b="1" dirty="0" smtClean="0">
                <a:solidFill>
                  <a:schemeClr val="tx1"/>
                </a:solidFill>
              </a:rPr>
              <a:t>(tourism)”</a:t>
            </a:r>
            <a:endParaRPr kumimoji="1" lang="ja-JP" altLang="en-US" sz="1400" b="1" dirty="0">
              <a:solidFill>
                <a:schemeClr val="tx1"/>
              </a:solidFill>
            </a:endParaRPr>
          </a:p>
        </p:txBody>
      </p:sp>
      <p:sp>
        <p:nvSpPr>
          <p:cNvPr id="22" name="右矢印 21"/>
          <p:cNvSpPr/>
          <p:nvPr/>
        </p:nvSpPr>
        <p:spPr>
          <a:xfrm>
            <a:off x="107504" y="2564904"/>
            <a:ext cx="1728193" cy="1152128"/>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rPr>
              <a:t>Concept</a:t>
            </a:r>
          </a:p>
          <a:p>
            <a:pPr algn="ctr"/>
            <a:r>
              <a:rPr lang="en-US" altLang="ja-JP" sz="1400" b="1" dirty="0" smtClean="0">
                <a:solidFill>
                  <a:schemeClr val="tx1"/>
                </a:solidFill>
              </a:rPr>
              <a:t>“tourist”</a:t>
            </a:r>
          </a:p>
          <a:p>
            <a:pPr algn="ctr"/>
            <a:r>
              <a:rPr kumimoji="1" lang="en-US" altLang="ja-JP" sz="1400" b="1" dirty="0" smtClean="0">
                <a:solidFill>
                  <a:schemeClr val="tx1"/>
                </a:solidFill>
              </a:rPr>
              <a:t>into  Japan</a:t>
            </a:r>
            <a:endParaRPr kumimoji="1" lang="ja-JP" altLang="en-US" sz="1400" b="1" dirty="0">
              <a:solidFill>
                <a:schemeClr val="tx1"/>
              </a:solidFill>
            </a:endParaRPr>
          </a:p>
        </p:txBody>
      </p:sp>
      <p:sp>
        <p:nvSpPr>
          <p:cNvPr id="23" name="右矢印 22"/>
          <p:cNvSpPr/>
          <p:nvPr/>
        </p:nvSpPr>
        <p:spPr>
          <a:xfrm>
            <a:off x="251520" y="3429000"/>
            <a:ext cx="2088233" cy="122413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rPr>
              <a:t>Lexical</a:t>
            </a:r>
          </a:p>
          <a:p>
            <a:pPr algn="ctr"/>
            <a:r>
              <a:rPr lang="ja-JP" altLang="en-US" sz="1400" b="1" dirty="0" smtClean="0">
                <a:solidFill>
                  <a:schemeClr val="tx1"/>
                </a:solidFill>
              </a:rPr>
              <a:t>「ツーリスト</a:t>
            </a:r>
            <a:endParaRPr lang="en-US" altLang="ja-JP" sz="1400" b="1" dirty="0" smtClean="0">
              <a:solidFill>
                <a:schemeClr val="tx1"/>
              </a:solidFill>
            </a:endParaRPr>
          </a:p>
          <a:p>
            <a:pPr algn="ctr"/>
            <a:r>
              <a:rPr lang="en-US" altLang="ja-JP" sz="1400" b="1" dirty="0" smtClean="0">
                <a:solidFill>
                  <a:schemeClr val="tx1"/>
                </a:solidFill>
              </a:rPr>
              <a:t>(tourist)</a:t>
            </a:r>
            <a:r>
              <a:rPr lang="ja-JP" altLang="en-US" sz="1400" b="1" dirty="0" smtClean="0">
                <a:solidFill>
                  <a:schemeClr val="tx1"/>
                </a:solidFill>
              </a:rPr>
              <a:t>」</a:t>
            </a:r>
            <a:endParaRPr kumimoji="1" lang="ja-JP" altLang="en-US" sz="1400" b="1" dirty="0">
              <a:solidFill>
                <a:schemeClr val="tx1"/>
              </a:solidFill>
            </a:endParaRPr>
          </a:p>
        </p:txBody>
      </p:sp>
      <p:sp>
        <p:nvSpPr>
          <p:cNvPr id="24" name="右矢印 23"/>
          <p:cNvSpPr/>
          <p:nvPr/>
        </p:nvSpPr>
        <p:spPr>
          <a:xfrm>
            <a:off x="539552" y="5157192"/>
            <a:ext cx="2448272" cy="1700808"/>
          </a:xfrm>
          <a:prstGeom prst="rightArrow">
            <a:avLst/>
          </a:prstGeom>
          <a:solidFill>
            <a:schemeClr val="accent6">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err="1" smtClean="0">
                <a:solidFill>
                  <a:schemeClr val="tx1"/>
                </a:solidFill>
              </a:rPr>
              <a:t>Synchro</a:t>
            </a:r>
            <a:r>
              <a:rPr lang="en-US" altLang="ja-JP" sz="1600" b="1" dirty="0" smtClean="0">
                <a:solidFill>
                  <a:schemeClr val="tx1"/>
                </a:solidFill>
              </a:rPr>
              <a:t> of</a:t>
            </a:r>
          </a:p>
          <a:p>
            <a:pPr algn="ctr"/>
            <a:r>
              <a:rPr lang="en-US" altLang="ja-JP" sz="1600" b="1" dirty="0" err="1" smtClean="0">
                <a:solidFill>
                  <a:schemeClr val="tx1"/>
                </a:solidFill>
              </a:rPr>
              <a:t>Concept”tourism</a:t>
            </a:r>
            <a:r>
              <a:rPr lang="en-US" altLang="ja-JP" sz="1600" b="1" dirty="0" smtClean="0">
                <a:solidFill>
                  <a:schemeClr val="tx1"/>
                </a:solidFill>
              </a:rPr>
              <a:t>”</a:t>
            </a:r>
          </a:p>
          <a:p>
            <a:pPr algn="ctr"/>
            <a:r>
              <a:rPr lang="en-US" altLang="ja-JP" sz="1600" b="1" dirty="0" smtClean="0">
                <a:solidFill>
                  <a:schemeClr val="tx1"/>
                </a:solidFill>
              </a:rPr>
              <a:t>and</a:t>
            </a:r>
            <a:r>
              <a:rPr lang="ja-JP" altLang="en-US" sz="1600" b="1" dirty="0" smtClean="0">
                <a:solidFill>
                  <a:schemeClr val="tx1"/>
                </a:solidFill>
              </a:rPr>
              <a:t>　</a:t>
            </a:r>
            <a:r>
              <a:rPr lang="en-US" altLang="ja-JP" sz="1600" b="1" dirty="0" err="1" smtClean="0">
                <a:solidFill>
                  <a:schemeClr val="tx1"/>
                </a:solidFill>
              </a:rPr>
              <a:t>LEXICAL”tourism</a:t>
            </a:r>
            <a:r>
              <a:rPr lang="en-US" altLang="ja-JP" sz="1600" b="1" dirty="0" smtClean="0">
                <a:solidFill>
                  <a:schemeClr val="tx1"/>
                </a:solidFill>
              </a:rPr>
              <a:t>”</a:t>
            </a:r>
            <a:endParaRPr lang="ja-JP" altLang="en-US" sz="1600" b="1" dirty="0">
              <a:solidFill>
                <a:schemeClr val="tx1"/>
              </a:solidFill>
            </a:endParaRPr>
          </a:p>
        </p:txBody>
      </p:sp>
      <p:sp>
        <p:nvSpPr>
          <p:cNvPr id="29" name="右矢印 28"/>
          <p:cNvSpPr/>
          <p:nvPr/>
        </p:nvSpPr>
        <p:spPr>
          <a:xfrm>
            <a:off x="8172400" y="3068960"/>
            <a:ext cx="720080" cy="1512168"/>
          </a:xfrm>
          <a:prstGeom prst="rightArrow">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900" b="1" dirty="0" smtClean="0">
                <a:solidFill>
                  <a:srgbClr val="FF0000"/>
                </a:solidFill>
              </a:rPr>
              <a:t>Lexical</a:t>
            </a:r>
          </a:p>
          <a:p>
            <a:pPr algn="ctr"/>
            <a:r>
              <a:rPr kumimoji="1" lang="en-US" altLang="ja-JP" sz="900" b="1" dirty="0" smtClean="0">
                <a:solidFill>
                  <a:srgbClr val="FF0000"/>
                </a:solidFill>
              </a:rPr>
              <a:t>”</a:t>
            </a:r>
            <a:r>
              <a:rPr kumimoji="1" lang="en-US" altLang="ja-JP" sz="900" b="1" dirty="0" err="1" smtClean="0">
                <a:solidFill>
                  <a:srgbClr val="FF0000"/>
                </a:solidFill>
              </a:rPr>
              <a:t>tu</a:t>
            </a:r>
            <a:r>
              <a:rPr kumimoji="1" lang="en-US" altLang="ja-JP" sz="900" b="1" dirty="0" smtClean="0">
                <a:solidFill>
                  <a:srgbClr val="FF0000"/>
                </a:solidFill>
              </a:rPr>
              <a:t>-</a:t>
            </a:r>
            <a:r>
              <a:rPr kumimoji="1" lang="en-US" altLang="ja-JP" sz="900" b="1" dirty="0" err="1" smtClean="0">
                <a:solidFill>
                  <a:srgbClr val="FF0000"/>
                </a:solidFill>
              </a:rPr>
              <a:t>rizumu</a:t>
            </a:r>
            <a:r>
              <a:rPr kumimoji="1" lang="en-US" altLang="ja-JP" sz="900" b="1" dirty="0" smtClean="0">
                <a:solidFill>
                  <a:srgbClr val="FF0000"/>
                </a:solidFill>
              </a:rPr>
              <a:t> ”</a:t>
            </a:r>
            <a:endParaRPr kumimoji="1" lang="ja-JP" altLang="en-US" sz="900" b="1" dirty="0">
              <a:solidFill>
                <a:srgbClr val="FF0000"/>
              </a:solidFill>
            </a:endParaRPr>
          </a:p>
        </p:txBody>
      </p:sp>
      <p:sp>
        <p:nvSpPr>
          <p:cNvPr id="30" name="円/楕円 29"/>
          <p:cNvSpPr/>
          <p:nvPr/>
        </p:nvSpPr>
        <p:spPr>
          <a:xfrm>
            <a:off x="3081536" y="5013176"/>
            <a:ext cx="770384" cy="1944216"/>
          </a:xfrm>
          <a:prstGeom prst="ellipse">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1100" b="1" dirty="0" smtClean="0">
                <a:solidFill>
                  <a:schemeClr val="tx1">
                    <a:lumMod val="95000"/>
                    <a:lumOff val="5000"/>
                  </a:schemeClr>
                </a:solidFill>
              </a:rPr>
              <a:t>The presence or absence of cross-border concept</a:t>
            </a:r>
            <a:endParaRPr kumimoji="1" lang="ja-JP" altLang="en-US" sz="1100" b="1" dirty="0">
              <a:solidFill>
                <a:schemeClr val="tx1">
                  <a:lumMod val="95000"/>
                  <a:lumOff val="5000"/>
                </a:schemeClr>
              </a:solidFill>
            </a:endParaRPr>
          </a:p>
        </p:txBody>
      </p:sp>
      <p:sp>
        <p:nvSpPr>
          <p:cNvPr id="33" name="角丸四角形 32"/>
          <p:cNvSpPr/>
          <p:nvPr/>
        </p:nvSpPr>
        <p:spPr>
          <a:xfrm>
            <a:off x="539552" y="4437112"/>
            <a:ext cx="1800200" cy="792088"/>
          </a:xfrm>
          <a:prstGeom prst="roundRect">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1200" b="1" dirty="0" smtClean="0">
                <a:solidFill>
                  <a:schemeClr val="tx1"/>
                </a:solidFill>
              </a:rPr>
              <a:t>Japan</a:t>
            </a:r>
            <a:r>
              <a:rPr lang="ja-JP" altLang="en-US" sz="1200" b="1" dirty="0" smtClean="0">
                <a:solidFill>
                  <a:schemeClr val="tx1"/>
                </a:solidFill>
              </a:rPr>
              <a:t>　</a:t>
            </a:r>
            <a:r>
              <a:rPr lang="en-US" altLang="ja-JP" sz="1200" b="1" dirty="0" smtClean="0">
                <a:solidFill>
                  <a:schemeClr val="tx1"/>
                </a:solidFill>
              </a:rPr>
              <a:t>Tourist</a:t>
            </a:r>
          </a:p>
          <a:p>
            <a:pPr algn="ctr"/>
            <a:r>
              <a:rPr lang="en-US" altLang="ja-JP" sz="1200" b="1" dirty="0" smtClean="0">
                <a:solidFill>
                  <a:schemeClr val="tx1"/>
                </a:solidFill>
              </a:rPr>
              <a:t>Bureau</a:t>
            </a:r>
            <a:r>
              <a:rPr lang="ja-JP" altLang="en-US" sz="1200" b="1" dirty="0" smtClean="0">
                <a:solidFill>
                  <a:schemeClr val="tx1"/>
                </a:solidFill>
              </a:rPr>
              <a:t>　</a:t>
            </a:r>
            <a:r>
              <a:rPr lang="en-US" altLang="ja-JP" sz="1200" b="1" dirty="0" smtClean="0">
                <a:solidFill>
                  <a:schemeClr val="tx1"/>
                </a:solidFill>
              </a:rPr>
              <a:t>1912</a:t>
            </a:r>
          </a:p>
        </p:txBody>
      </p:sp>
      <p:sp>
        <p:nvSpPr>
          <p:cNvPr id="34" name="右矢印 33"/>
          <p:cNvSpPr/>
          <p:nvPr/>
        </p:nvSpPr>
        <p:spPr>
          <a:xfrm>
            <a:off x="6588224" y="4653136"/>
            <a:ext cx="2376264" cy="1512168"/>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Lexical “recreation”</a:t>
            </a:r>
            <a:endParaRPr kumimoji="1" lang="ja-JP" altLang="en-US" b="1" dirty="0">
              <a:solidFill>
                <a:srgbClr val="FF0000"/>
              </a:solidFill>
            </a:endParaRPr>
          </a:p>
        </p:txBody>
      </p:sp>
      <p:sp>
        <p:nvSpPr>
          <p:cNvPr id="2" name="円/楕円 1"/>
          <p:cNvSpPr/>
          <p:nvPr/>
        </p:nvSpPr>
        <p:spPr>
          <a:xfrm>
            <a:off x="-324544" y="38590"/>
            <a:ext cx="2232248" cy="5100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From</a:t>
            </a:r>
            <a:r>
              <a:rPr kumimoji="1" lang="ja-JP" altLang="en-US" dirty="0" smtClean="0">
                <a:solidFill>
                  <a:schemeClr val="tx1">
                    <a:lumMod val="95000"/>
                    <a:lumOff val="5000"/>
                  </a:schemeClr>
                </a:solidFill>
              </a:rPr>
              <a:t>　</a:t>
            </a:r>
            <a:r>
              <a:rPr kumimoji="1" lang="en-US" altLang="ja-JP" dirty="0" smtClean="0">
                <a:solidFill>
                  <a:schemeClr val="tx1">
                    <a:lumMod val="95000"/>
                    <a:lumOff val="5000"/>
                  </a:schemeClr>
                </a:solidFill>
              </a:rPr>
              <a:t>When</a:t>
            </a:r>
            <a:r>
              <a:rPr kumimoji="1" lang="ja-JP" altLang="en-US" dirty="0" smtClean="0">
                <a:solidFill>
                  <a:schemeClr val="tx1">
                    <a:lumMod val="95000"/>
                    <a:lumOff val="5000"/>
                  </a:schemeClr>
                </a:solidFill>
              </a:rPr>
              <a:t>？</a:t>
            </a:r>
            <a:endParaRPr kumimoji="1" lang="ja-JP" altLang="en-US" dirty="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a:solidFill>
            <a:srgbClr val="FFFF00"/>
          </a:solidFill>
          <a:ln w="76200">
            <a:solidFill>
              <a:schemeClr val="tx1">
                <a:lumMod val="95000"/>
                <a:lumOff val="5000"/>
              </a:schemeClr>
            </a:solidFill>
          </a:ln>
        </p:spPr>
        <p:txBody>
          <a:bodyPr>
            <a:normAutofit fontScale="90000"/>
          </a:bodyPr>
          <a:lstStyle/>
          <a:p>
            <a:r>
              <a:rPr lang="en-US" altLang="ja-JP" dirty="0" smtClean="0"/>
              <a:t>Expansion hypothesis of "tourism" concept</a:t>
            </a:r>
            <a:endParaRPr kumimoji="1" lang="ja-JP" altLang="en-US" dirty="0"/>
          </a:p>
        </p:txBody>
      </p:sp>
      <p:sp>
        <p:nvSpPr>
          <p:cNvPr id="3" name="コンテンツ プレースホルダ 2"/>
          <p:cNvSpPr>
            <a:spLocks noGrp="1"/>
          </p:cNvSpPr>
          <p:nvPr>
            <p:ph idx="1"/>
          </p:nvPr>
        </p:nvSpPr>
        <p:spPr>
          <a:xfrm>
            <a:off x="179512" y="1600200"/>
            <a:ext cx="8964488" cy="4925144"/>
          </a:xfrm>
        </p:spPr>
        <p:txBody>
          <a:bodyPr>
            <a:normAutofit fontScale="85000" lnSpcReduction="10000"/>
          </a:bodyPr>
          <a:lstStyle/>
          <a:p>
            <a:r>
              <a:rPr lang="en-US" altLang="ja-JP" b="1" dirty="0" smtClean="0">
                <a:solidFill>
                  <a:srgbClr val="FF0000"/>
                </a:solidFill>
              </a:rPr>
              <a:t>Hypothesis ①</a:t>
            </a:r>
          </a:p>
          <a:p>
            <a:pPr>
              <a:buNone/>
            </a:pPr>
            <a:r>
              <a:rPr lang="ja-JP" altLang="en-US" b="1" dirty="0" smtClean="0">
                <a:solidFill>
                  <a:srgbClr val="FF0000"/>
                </a:solidFill>
              </a:rPr>
              <a:t>　　　</a:t>
            </a:r>
            <a:r>
              <a:rPr lang="en-US" altLang="ja-JP" b="1" dirty="0" smtClean="0">
                <a:solidFill>
                  <a:srgbClr val="FF0000"/>
                </a:solidFill>
              </a:rPr>
              <a:t> outbound only⇒ inbound emphasis</a:t>
            </a:r>
            <a:endParaRPr lang="en-US" altLang="ja-JP" sz="2400" b="1" dirty="0" smtClean="0">
              <a:solidFill>
                <a:schemeClr val="tx1">
                  <a:lumMod val="95000"/>
                  <a:lumOff val="5000"/>
                </a:schemeClr>
              </a:solidFill>
            </a:endParaRPr>
          </a:p>
          <a:p>
            <a:r>
              <a:rPr lang="en-US" altLang="ja-JP" b="1" dirty="0" smtClean="0">
                <a:solidFill>
                  <a:srgbClr val="FF0000"/>
                </a:solidFill>
              </a:rPr>
              <a:t>Hypothesis ②</a:t>
            </a:r>
          </a:p>
          <a:p>
            <a:pPr>
              <a:buNone/>
            </a:pPr>
            <a:r>
              <a:rPr lang="ja-JP" altLang="en-US" b="1" dirty="0" smtClean="0">
                <a:solidFill>
                  <a:srgbClr val="FF0000"/>
                </a:solidFill>
              </a:rPr>
              <a:t>　　</a:t>
            </a:r>
            <a:r>
              <a:rPr lang="en-US" altLang="ja-JP" b="1" dirty="0" smtClean="0">
                <a:solidFill>
                  <a:srgbClr val="FF0000"/>
                </a:solidFill>
              </a:rPr>
              <a:t> cross-border concept ⇒ non-discriminatory</a:t>
            </a:r>
          </a:p>
          <a:p>
            <a:pPr>
              <a:buNone/>
            </a:pPr>
            <a:r>
              <a:rPr lang="en-US" altLang="ja-JP" dirty="0" smtClean="0"/>
              <a:t>To affirm or deny the hypothesis</a:t>
            </a:r>
          </a:p>
          <a:p>
            <a:pPr>
              <a:buNone/>
            </a:pPr>
            <a:r>
              <a:rPr lang="en-US" altLang="ja-JP" dirty="0" smtClean="0"/>
              <a:t>Quantity analysis of lexical use of the Edo-Meiji Period- is required</a:t>
            </a:r>
          </a:p>
          <a:p>
            <a:pPr>
              <a:buNone/>
            </a:pPr>
            <a:r>
              <a:rPr lang="en-US" altLang="ja-JP" dirty="0" smtClean="0"/>
              <a:t>Printed literature is 2-3%.</a:t>
            </a:r>
          </a:p>
          <a:p>
            <a:pPr>
              <a:buNone/>
            </a:pPr>
            <a:r>
              <a:rPr lang="en-US" altLang="ja-JP" dirty="0" smtClean="0"/>
              <a:t>Scientific empirical analysis is difficult.</a:t>
            </a:r>
          </a:p>
          <a:p>
            <a:r>
              <a:rPr lang="en-US" altLang="ja-JP" dirty="0" smtClean="0"/>
              <a:t>For the time being the use of the newspaper article search</a:t>
            </a:r>
          </a:p>
          <a:p>
            <a:r>
              <a:rPr lang="en-US" altLang="ja-JP" dirty="0" smtClean="0"/>
              <a:t>Literature analysis remains in the supplementary materials</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solidFill>
            <a:srgbClr val="FFFF00"/>
          </a:solidFill>
          <a:ln w="76200">
            <a:solidFill>
              <a:schemeClr val="tx1">
                <a:lumMod val="95000"/>
                <a:lumOff val="5000"/>
              </a:schemeClr>
            </a:solidFill>
          </a:ln>
        </p:spPr>
        <p:txBody>
          <a:bodyPr>
            <a:normAutofit/>
          </a:bodyPr>
          <a:lstStyle/>
          <a:p>
            <a:r>
              <a:rPr lang="en-US" altLang="ja-JP" dirty="0" smtClean="0"/>
              <a:t>Outbound ⇒ inbound hypothesis</a:t>
            </a:r>
            <a:endParaRPr kumimoji="1" lang="ja-JP" altLang="en-US" dirty="0"/>
          </a:p>
        </p:txBody>
      </p:sp>
      <p:sp>
        <p:nvSpPr>
          <p:cNvPr id="3" name="コンテンツ プレースホルダ 2"/>
          <p:cNvSpPr>
            <a:spLocks noGrp="1"/>
          </p:cNvSpPr>
          <p:nvPr>
            <p:ph idx="1"/>
          </p:nvPr>
        </p:nvSpPr>
        <p:spPr>
          <a:xfrm>
            <a:off x="0" y="1412776"/>
            <a:ext cx="9144000" cy="5445224"/>
          </a:xfrm>
        </p:spPr>
        <p:txBody>
          <a:bodyPr>
            <a:normAutofit/>
          </a:bodyPr>
          <a:lstStyle/>
          <a:p>
            <a:r>
              <a:rPr lang="en-US" altLang="ja-JP" sz="3600" dirty="0" smtClean="0"/>
              <a:t>In the era of privilege class has the fun of travel, the concept "tourism" would be outbound concept</a:t>
            </a:r>
            <a:endParaRPr kumimoji="1" lang="en-US" altLang="ja-JP" sz="3600" dirty="0" smtClean="0"/>
          </a:p>
          <a:p>
            <a:r>
              <a:rPr lang="en-US" altLang="ja-JP" sz="3600" dirty="0" smtClean="0"/>
              <a:t>Through the popularization of the fun of travel, industry, the tourists were targeted to grow, inbound concept has been established (hypothesis)</a:t>
            </a:r>
            <a:endParaRPr kumimoji="1" lang="en-US" altLang="ja-JP" sz="3600" dirty="0" smtClean="0"/>
          </a:p>
          <a:p>
            <a:r>
              <a:rPr lang="en-US" altLang="ja-JP" sz="3600" dirty="0" smtClean="0"/>
              <a:t>In the case of Japan, we used lexical  "tourism" as representing the inbound.</a:t>
            </a:r>
            <a:endParaRPr kumimoji="1" lang="en-US" altLang="ja-JP" sz="3600" dirty="0" smtClean="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en-US" altLang="ja-JP" dirty="0" smtClean="0"/>
              <a:t>“</a:t>
            </a:r>
            <a:r>
              <a:rPr lang="ja-JP" altLang="en-US" dirty="0" smtClean="0"/>
              <a:t>Ｓ</a:t>
            </a:r>
            <a:r>
              <a:rPr lang="en-US" altLang="ja-JP" dirty="0" err="1" smtClean="0"/>
              <a:t>howing</a:t>
            </a:r>
            <a:r>
              <a:rPr lang="en-US" altLang="ja-JP" dirty="0" smtClean="0"/>
              <a:t> the light of the country." </a:t>
            </a:r>
            <a:r>
              <a:rPr lang="ja-JP" altLang="en-US" dirty="0" smtClean="0"/>
              <a:t>　</a:t>
            </a:r>
            <a:endParaRPr kumimoji="1" lang="ja-JP" altLang="en-US" dirty="0"/>
          </a:p>
        </p:txBody>
      </p:sp>
      <p:sp>
        <p:nvSpPr>
          <p:cNvPr id="3" name="コンテンツ プレースホルダ 2"/>
          <p:cNvSpPr>
            <a:spLocks noGrp="1"/>
          </p:cNvSpPr>
          <p:nvPr>
            <p:ph idx="1"/>
          </p:nvPr>
        </p:nvSpPr>
        <p:spPr>
          <a:xfrm>
            <a:off x="179512" y="1600200"/>
            <a:ext cx="8964488" cy="5069160"/>
          </a:xfrm>
        </p:spPr>
        <p:txBody>
          <a:bodyPr>
            <a:normAutofit/>
          </a:bodyPr>
          <a:lstStyle/>
          <a:p>
            <a:r>
              <a:rPr lang="en-US" altLang="ja-JP" dirty="0" smtClean="0"/>
              <a:t>As examples of "showing the light of the country", there is an example that says the concept of age Festival in 1895. Have appeared conscious that indicates the light of the country to foreigners here.</a:t>
            </a:r>
          </a:p>
          <a:p>
            <a:r>
              <a:rPr lang="en-US" altLang="ja-JP" dirty="0" smtClean="0"/>
              <a:t>In 1915, historical landmark scenic natural monument Preservation Society was established. Description "exert the country of light" was seen at that time.</a:t>
            </a:r>
            <a:endParaRPr kumimoji="1" lang="ja-JP" altLang="en-US" dirty="0"/>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76200">
            <a:solidFill>
              <a:schemeClr val="tx1">
                <a:lumMod val="95000"/>
                <a:lumOff val="5000"/>
              </a:schemeClr>
            </a:solidFill>
          </a:ln>
        </p:spPr>
        <p:txBody>
          <a:bodyPr/>
          <a:lstStyle/>
          <a:p>
            <a:r>
              <a:rPr lang="en-US" altLang="ja-JP" dirty="0" smtClean="0"/>
              <a:t>Cross-border concept hypothesis</a:t>
            </a:r>
            <a:endParaRPr kumimoji="1" lang="ja-JP" altLang="en-US" dirty="0"/>
          </a:p>
        </p:txBody>
      </p:sp>
      <p:sp>
        <p:nvSpPr>
          <p:cNvPr id="3" name="コンテンツ プレースホルダ 2"/>
          <p:cNvSpPr>
            <a:spLocks noGrp="1"/>
          </p:cNvSpPr>
          <p:nvPr>
            <p:ph idx="1"/>
          </p:nvPr>
        </p:nvSpPr>
        <p:spPr>
          <a:xfrm>
            <a:off x="179512" y="1600200"/>
            <a:ext cx="8784976" cy="5257800"/>
          </a:xfrm>
        </p:spPr>
        <p:txBody>
          <a:bodyPr>
            <a:normAutofit/>
          </a:bodyPr>
          <a:lstStyle/>
          <a:p>
            <a:r>
              <a:rPr lang="en-US" altLang="ja-JP" dirty="0" smtClean="0"/>
              <a:t>Contemporary border concept was established after the First World War.</a:t>
            </a:r>
          </a:p>
          <a:p>
            <a:r>
              <a:rPr lang="en-US" altLang="ja-JP" dirty="0" smtClean="0"/>
              <a:t>Country indicated by the I </a:t>
            </a:r>
            <a:r>
              <a:rPr lang="en-US" altLang="ja-JP" dirty="0" err="1" smtClean="0"/>
              <a:t>Ching</a:t>
            </a:r>
            <a:r>
              <a:rPr lang="en-US" altLang="ja-JP" dirty="0" smtClean="0"/>
              <a:t> is an urban concept.</a:t>
            </a:r>
          </a:p>
          <a:p>
            <a:r>
              <a:rPr lang="en-US" altLang="ja-JP" dirty="0" smtClean="0"/>
              <a:t>There is a tourist map of the local tourism association has been issued in 1938. This map has been described as "border tourist map." Although not an international, it is stuck in the "country". It has refers to the country in the Japan of the Edo era.</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8712968" cy="1700808"/>
          </a:xfrm>
          <a:solidFill>
            <a:srgbClr val="FFFF00"/>
          </a:solidFill>
          <a:ln w="76200">
            <a:solidFill>
              <a:schemeClr val="tx1">
                <a:lumMod val="95000"/>
                <a:lumOff val="5000"/>
              </a:schemeClr>
            </a:solidFill>
          </a:ln>
        </p:spPr>
        <p:txBody>
          <a:bodyPr>
            <a:normAutofit fontScale="90000"/>
          </a:bodyPr>
          <a:lstStyle/>
          <a:p>
            <a:r>
              <a:rPr lang="en-US" altLang="ja-JP" dirty="0" smtClean="0"/>
              <a:t>In “Japan Tourist Bureau”, the lexical "sightseeing", "tourism", and the like of it used the way</a:t>
            </a:r>
            <a:endParaRPr kumimoji="1" lang="ja-JP" altLang="en-US" dirty="0"/>
          </a:p>
        </p:txBody>
      </p:sp>
      <p:sp>
        <p:nvSpPr>
          <p:cNvPr id="3" name="コンテンツ プレースホルダ 2"/>
          <p:cNvSpPr>
            <a:spLocks noGrp="1"/>
          </p:cNvSpPr>
          <p:nvPr>
            <p:ph idx="1"/>
          </p:nvPr>
        </p:nvSpPr>
        <p:spPr>
          <a:xfrm>
            <a:off x="251520" y="1844824"/>
            <a:ext cx="8640960" cy="5069160"/>
          </a:xfrm>
        </p:spPr>
        <p:txBody>
          <a:bodyPr>
            <a:normAutofit fontScale="92500" lnSpcReduction="10000"/>
          </a:bodyPr>
          <a:lstStyle/>
          <a:p>
            <a:r>
              <a:rPr lang="en-US" altLang="ja-JP" dirty="0" smtClean="0"/>
              <a:t>At the time when Board of Tourist Industry was installed, in general society, examples of the lexical "sightseeing" and lexical "tourism" were not established</a:t>
            </a:r>
          </a:p>
          <a:p>
            <a:r>
              <a:rPr lang="en-US" altLang="ja-JP" dirty="0" smtClean="0"/>
              <a:t>At the time, the Ministry of Railways and Japan Tourist Bureau officials were an expert.</a:t>
            </a:r>
          </a:p>
          <a:p>
            <a:r>
              <a:rPr lang="en-US" altLang="ja-JP" dirty="0" smtClean="0"/>
              <a:t>Even more, the general public, was considered to be not reached the stage of selectively using the sightseeing and tourism.</a:t>
            </a:r>
          </a:p>
          <a:p>
            <a:r>
              <a:rPr lang="en-US" altLang="ja-JP" dirty="0" smtClean="0"/>
              <a:t>This is currently used "tourism, sightseeing, excursions, migration" is the same in.</a:t>
            </a:r>
            <a:endParaRPr kumimoji="1" lang="ja-JP" altLang="en-US" dirty="0"/>
          </a:p>
        </p:txBody>
      </p:sp>
    </p:spTree>
  </p:cSld>
  <p:clrMapOvr>
    <a:masterClrMapping/>
  </p:clrMapOvr>
  <p:transition spd="slow"/>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76200">
            <a:solidFill>
              <a:schemeClr val="tx1">
                <a:lumMod val="95000"/>
                <a:lumOff val="5000"/>
              </a:schemeClr>
            </a:solidFill>
          </a:ln>
        </p:spPr>
        <p:txBody>
          <a:bodyPr>
            <a:normAutofit fontScale="90000"/>
          </a:bodyPr>
          <a:lstStyle/>
          <a:p>
            <a:r>
              <a:rPr lang="en-US" altLang="ja-JP" dirty="0" smtClean="0"/>
              <a:t>"Itinerary and cost estimates", </a:t>
            </a:r>
            <a:br>
              <a:rPr lang="en-US" altLang="ja-JP" dirty="0" smtClean="0"/>
            </a:br>
            <a:r>
              <a:rPr lang="en-US" altLang="ja-JP" dirty="0" smtClean="0"/>
              <a:t>"tourist guide Monographs"</a:t>
            </a:r>
            <a:endParaRPr kumimoji="1" lang="ja-JP" altLang="en-US" dirty="0"/>
          </a:p>
        </p:txBody>
      </p:sp>
      <p:sp>
        <p:nvSpPr>
          <p:cNvPr id="3" name="コンテンツ プレースホルダ 2"/>
          <p:cNvSpPr>
            <a:spLocks noGrp="1"/>
          </p:cNvSpPr>
          <p:nvPr>
            <p:ph idx="1"/>
          </p:nvPr>
        </p:nvSpPr>
        <p:spPr>
          <a:xfrm>
            <a:off x="179512" y="2060848"/>
            <a:ext cx="8964488" cy="3888432"/>
          </a:xfrm>
        </p:spPr>
        <p:txBody>
          <a:bodyPr>
            <a:normAutofit/>
          </a:bodyPr>
          <a:lstStyle/>
          <a:p>
            <a:r>
              <a:rPr lang="en-US" altLang="ja-JP" dirty="0" smtClean="0"/>
              <a:t>“Itinerary and cost estimates” and “tourist guide Monographs” are the first official tourist guide in Japan.</a:t>
            </a:r>
            <a:endParaRPr lang="ja-JP" altLang="ja-JP" dirty="0"/>
          </a:p>
          <a:p>
            <a:r>
              <a:rPr lang="en-US" altLang="ja-JP" dirty="0" smtClean="0"/>
              <a:t>Overall, the excursion was being used, migration, round, had also been used tourism.</a:t>
            </a:r>
            <a:r>
              <a:rPr lang="ja-JP" altLang="en-US" dirty="0" smtClean="0"/>
              <a:t> </a:t>
            </a:r>
            <a:r>
              <a:rPr lang="en-US" altLang="ja-JP" dirty="0" smtClean="0"/>
              <a:t>There is no uniformity in the use of the term.</a:t>
            </a: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smtClean="0"/>
              <a:t>Wikipedia</a:t>
            </a:r>
            <a:r>
              <a:rPr lang="ja-JP" altLang="en-US" dirty="0" smtClean="0"/>
              <a:t>「</a:t>
            </a:r>
            <a:r>
              <a:rPr lang="en-US" altLang="ja-JP" dirty="0" smtClean="0"/>
              <a:t>tourism</a:t>
            </a:r>
            <a:r>
              <a:rPr lang="ja-JP" altLang="en-US" dirty="0" smtClean="0"/>
              <a:t>」</a:t>
            </a:r>
            <a:endParaRPr kumimoji="1" lang="ja-JP" altLang="en-US" dirty="0"/>
          </a:p>
        </p:txBody>
      </p:sp>
      <p:sp>
        <p:nvSpPr>
          <p:cNvPr id="3" name="コンテンツ プレースホルダ 2"/>
          <p:cNvSpPr>
            <a:spLocks noGrp="1"/>
          </p:cNvSpPr>
          <p:nvPr>
            <p:ph idx="1"/>
          </p:nvPr>
        </p:nvSpPr>
        <p:spPr>
          <a:xfrm>
            <a:off x="323528" y="1600200"/>
            <a:ext cx="8496944" cy="5069160"/>
          </a:xfrm>
        </p:spPr>
        <p:txBody>
          <a:bodyPr>
            <a:normAutofit/>
          </a:bodyPr>
          <a:lstStyle/>
          <a:p>
            <a:r>
              <a:rPr lang="ja-JP" altLang="ja-JP" dirty="0" smtClean="0"/>
              <a:t>「</a:t>
            </a:r>
            <a:r>
              <a:rPr lang="en-US" altLang="ja-JP" dirty="0" smtClean="0"/>
              <a:t>Tourism is </a:t>
            </a:r>
            <a:r>
              <a:rPr lang="en-US" altLang="ja-JP" b="1" dirty="0" smtClean="0"/>
              <a:t>commonly</a:t>
            </a:r>
            <a:r>
              <a:rPr lang="en-US" altLang="ja-JP" dirty="0" smtClean="0"/>
              <a:t> associated with international travel, but may also refer to travel to another place within the same country.</a:t>
            </a:r>
            <a:r>
              <a:rPr lang="ja-JP" altLang="ja-JP" dirty="0" smtClean="0"/>
              <a:t>」</a:t>
            </a:r>
            <a:endParaRPr lang="ja-JP" altLang="ja-JP" dirty="0" smtClean="0">
              <a:solidFill>
                <a:srgbClr val="FF0000"/>
              </a:solidFill>
            </a:endParaRPr>
          </a:p>
          <a:p>
            <a:r>
              <a:rPr lang="en-US" altLang="ja-JP" dirty="0" smtClean="0"/>
              <a:t>In 1936, the </a:t>
            </a:r>
            <a:r>
              <a:rPr lang="en-US" altLang="ja-JP" u="sng" dirty="0" smtClean="0">
                <a:hlinkClick r:id="rId3" tooltip="League of Nations"/>
              </a:rPr>
              <a:t>League of Nations</a:t>
            </a:r>
            <a:r>
              <a:rPr lang="en-US" altLang="ja-JP" dirty="0" smtClean="0"/>
              <a:t> defined a </a:t>
            </a:r>
            <a:r>
              <a:rPr lang="en-US" altLang="ja-JP" i="1" dirty="0" smtClean="0"/>
              <a:t>foreign tourist</a:t>
            </a:r>
            <a:r>
              <a:rPr lang="en-US" altLang="ja-JP" dirty="0" smtClean="0"/>
              <a:t> as “someone traveling abroad for at least </a:t>
            </a:r>
            <a:r>
              <a:rPr lang="en-US" altLang="ja-JP" b="1" dirty="0" smtClean="0"/>
              <a:t>twenty-four hours</a:t>
            </a:r>
            <a:r>
              <a:rPr lang="en-US" altLang="ja-JP" dirty="0" smtClean="0"/>
              <a:t>“. Its successor, the </a:t>
            </a:r>
            <a:r>
              <a:rPr lang="en-US" altLang="ja-JP" u="sng" dirty="0" smtClean="0">
                <a:hlinkClick r:id="rId4" tooltip="United Nations"/>
              </a:rPr>
              <a:t>United Nations</a:t>
            </a:r>
            <a:r>
              <a:rPr lang="en-US" altLang="ja-JP" dirty="0" smtClean="0"/>
              <a:t>, amended this definition in 1945, by including a maximum stay of six months.</a:t>
            </a:r>
            <a:r>
              <a:rPr lang="en-US" altLang="ja-JP" u="sng" baseline="30000" dirty="0" smtClean="0">
                <a:hlinkClick r:id="rId5"/>
              </a:rPr>
              <a:t>[9]</a:t>
            </a:r>
            <a:endParaRPr lang="ja-JP" altLang="ja-JP" dirty="0" smtClean="0"/>
          </a:p>
          <a:p>
            <a:endParaRPr kumimoji="1" lang="ja-JP" altLang="en-US" dirty="0"/>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210146"/>
          </a:xfrm>
          <a:solidFill>
            <a:srgbClr val="FFFF00"/>
          </a:solidFill>
          <a:ln w="76200">
            <a:solidFill>
              <a:schemeClr val="tx1">
                <a:lumMod val="95000"/>
                <a:lumOff val="5000"/>
              </a:schemeClr>
            </a:solidFill>
          </a:ln>
        </p:spPr>
        <p:txBody>
          <a:bodyPr>
            <a:normAutofit fontScale="90000"/>
          </a:bodyPr>
          <a:lstStyle/>
          <a:p>
            <a:r>
              <a:rPr lang="en-US" altLang="ja-JP" sz="2700" dirty="0" smtClean="0"/>
              <a:t>Comparison of the frequency of use between </a:t>
            </a:r>
            <a:r>
              <a:rPr lang="ja-JP" altLang="en-US" sz="2700" dirty="0" smtClean="0"/>
              <a:t>「</a:t>
            </a:r>
            <a:r>
              <a:rPr lang="en-US" altLang="ja-JP" sz="2700" dirty="0" smtClean="0"/>
              <a:t>sightseeing(</a:t>
            </a:r>
            <a:r>
              <a:rPr lang="ja-JP" altLang="en-US" sz="2700" dirty="0" smtClean="0"/>
              <a:t>遊覧</a:t>
            </a:r>
            <a:r>
              <a:rPr lang="en-US" altLang="ja-JP" sz="2700" dirty="0" smtClean="0"/>
              <a:t>)</a:t>
            </a:r>
            <a:r>
              <a:rPr lang="ja-JP" altLang="en-US" sz="2700" dirty="0" smtClean="0"/>
              <a:t>」 </a:t>
            </a:r>
            <a:r>
              <a:rPr lang="en-US" altLang="ja-JP" sz="2700" dirty="0" smtClean="0"/>
              <a:t>and</a:t>
            </a:r>
            <a:r>
              <a:rPr lang="ja-JP" altLang="en-US" sz="2700" dirty="0" smtClean="0"/>
              <a:t>「</a:t>
            </a:r>
            <a:r>
              <a:rPr lang="en-US" altLang="ja-JP" sz="2700" dirty="0" smtClean="0"/>
              <a:t>tourism(</a:t>
            </a:r>
            <a:r>
              <a:rPr lang="ja-JP" altLang="en-US" sz="2700" dirty="0" smtClean="0"/>
              <a:t>観光</a:t>
            </a:r>
            <a:r>
              <a:rPr lang="en-US" altLang="ja-JP" sz="2700" dirty="0" smtClean="0"/>
              <a:t>)</a:t>
            </a:r>
            <a:r>
              <a:rPr lang="ja-JP" altLang="en-US" sz="2700" dirty="0" smtClean="0"/>
              <a:t>」 </a:t>
            </a:r>
            <a:r>
              <a:rPr lang="en-US" altLang="ja-JP" sz="2700" dirty="0" smtClean="0"/>
              <a:t>through  </a:t>
            </a:r>
            <a:r>
              <a:rPr lang="en-US" altLang="ja-JP" sz="2700" dirty="0" err="1" smtClean="0"/>
              <a:t>Asahisimbun</a:t>
            </a:r>
            <a:r>
              <a:rPr lang="en-US" altLang="ja-JP" sz="2700" dirty="0" smtClean="0"/>
              <a:t> articles database</a:t>
            </a:r>
            <a:endParaRPr kumimoji="1" lang="ja-JP" altLang="en-US" dirty="0"/>
          </a:p>
        </p:txBody>
      </p:sp>
      <p:graphicFrame>
        <p:nvGraphicFramePr>
          <p:cNvPr id="6" name="コンテンツ プレースホルダ 5"/>
          <p:cNvGraphicFramePr>
            <a:graphicFrameLocks noGrp="1"/>
          </p:cNvGraphicFramePr>
          <p:nvPr>
            <p:ph idx="1"/>
          </p:nvPr>
        </p:nvGraphicFramePr>
        <p:xfrm>
          <a:off x="457200" y="1600200"/>
          <a:ext cx="8229600" cy="4709117"/>
        </p:xfrm>
        <a:graphic>
          <a:graphicData uri="http://schemas.openxmlformats.org/drawingml/2006/table">
            <a:tbl>
              <a:tblPr firstRow="1" bandRow="1">
                <a:tableStyleId>{5C22544A-7EE6-4342-B048-85BDC9FD1C3A}</a:tableStyleId>
              </a:tblPr>
              <a:tblGrid>
                <a:gridCol w="3682752"/>
                <a:gridCol w="2376264"/>
                <a:gridCol w="2170584"/>
              </a:tblGrid>
              <a:tr h="672731">
                <a:tc>
                  <a:txBody>
                    <a:bodyPr/>
                    <a:lstStyle/>
                    <a:p>
                      <a:pPr algn="ctr"/>
                      <a:r>
                        <a:rPr kumimoji="1" lang="en-US" altLang="ja-JP" sz="3600" dirty="0" smtClean="0"/>
                        <a:t>period</a:t>
                      </a:r>
                      <a:endParaRPr kumimoji="1" lang="ja-JP" altLang="en-US" sz="3600" dirty="0"/>
                    </a:p>
                  </a:txBody>
                  <a:tcPr/>
                </a:tc>
                <a:tc>
                  <a:txBody>
                    <a:bodyPr/>
                    <a:lstStyle/>
                    <a:p>
                      <a:pPr algn="ctr"/>
                      <a:r>
                        <a:rPr kumimoji="1" lang="en-US" altLang="ja-JP" sz="3600" dirty="0" smtClean="0"/>
                        <a:t>sightseeing</a:t>
                      </a:r>
                      <a:endParaRPr kumimoji="1" lang="ja-JP" altLang="en-US" sz="3600" dirty="0"/>
                    </a:p>
                  </a:txBody>
                  <a:tcPr/>
                </a:tc>
                <a:tc>
                  <a:txBody>
                    <a:bodyPr/>
                    <a:lstStyle/>
                    <a:p>
                      <a:pPr algn="ctr"/>
                      <a:r>
                        <a:rPr kumimoji="1" lang="en-US" altLang="ja-JP" sz="3600" dirty="0" smtClean="0"/>
                        <a:t>tourism</a:t>
                      </a:r>
                      <a:endParaRPr kumimoji="1" lang="ja-JP" altLang="en-US" sz="3600" dirty="0"/>
                    </a:p>
                  </a:txBody>
                  <a:tcPr/>
                </a:tc>
              </a:tr>
              <a:tr h="672731">
                <a:tc>
                  <a:txBody>
                    <a:bodyPr/>
                    <a:lstStyle/>
                    <a:p>
                      <a:pPr algn="ctr"/>
                      <a:r>
                        <a:rPr kumimoji="1" lang="ja-JP" altLang="en-US" sz="3600" dirty="0" smtClean="0"/>
                        <a:t>１８７９～１９００</a:t>
                      </a:r>
                      <a:endParaRPr kumimoji="1" lang="ja-JP" altLang="en-US" sz="3600" dirty="0"/>
                    </a:p>
                  </a:txBody>
                  <a:tcPr/>
                </a:tc>
                <a:tc>
                  <a:txBody>
                    <a:bodyPr/>
                    <a:lstStyle/>
                    <a:p>
                      <a:pPr algn="ctr"/>
                      <a:r>
                        <a:rPr kumimoji="1" lang="ja-JP" altLang="en-US" sz="3600" dirty="0" smtClean="0"/>
                        <a:t>２３５</a:t>
                      </a:r>
                      <a:endParaRPr kumimoji="1" lang="ja-JP" altLang="en-US" sz="3600" dirty="0"/>
                    </a:p>
                  </a:txBody>
                  <a:tcPr/>
                </a:tc>
                <a:tc>
                  <a:txBody>
                    <a:bodyPr/>
                    <a:lstStyle/>
                    <a:p>
                      <a:pPr algn="ctr"/>
                      <a:r>
                        <a:rPr kumimoji="1" lang="ja-JP" altLang="en-US" sz="3600" dirty="0" smtClean="0"/>
                        <a:t>４８</a:t>
                      </a:r>
                      <a:endParaRPr kumimoji="1" lang="ja-JP" altLang="en-US" sz="3600" dirty="0"/>
                    </a:p>
                  </a:txBody>
                  <a:tcPr/>
                </a:tc>
              </a:tr>
              <a:tr h="672731">
                <a:tc>
                  <a:txBody>
                    <a:bodyPr/>
                    <a:lstStyle/>
                    <a:p>
                      <a:pPr algn="ctr"/>
                      <a:r>
                        <a:rPr kumimoji="1" lang="ja-JP" altLang="en-US" sz="3600" dirty="0" smtClean="0"/>
                        <a:t>１９０１～１９１０</a:t>
                      </a:r>
                      <a:endParaRPr kumimoji="1" lang="ja-JP" altLang="en-US" sz="3600" dirty="0"/>
                    </a:p>
                  </a:txBody>
                  <a:tcPr/>
                </a:tc>
                <a:tc>
                  <a:txBody>
                    <a:bodyPr/>
                    <a:lstStyle/>
                    <a:p>
                      <a:pPr algn="ctr"/>
                      <a:r>
                        <a:rPr kumimoji="1" lang="ja-JP" altLang="en-US" sz="3600" dirty="0" smtClean="0"/>
                        <a:t>３４２</a:t>
                      </a:r>
                      <a:endParaRPr kumimoji="1" lang="ja-JP" altLang="en-US" sz="3600" dirty="0"/>
                    </a:p>
                  </a:txBody>
                  <a:tcPr/>
                </a:tc>
                <a:tc>
                  <a:txBody>
                    <a:bodyPr/>
                    <a:lstStyle/>
                    <a:p>
                      <a:pPr algn="ctr"/>
                      <a:r>
                        <a:rPr kumimoji="1" lang="ja-JP" altLang="en-US" sz="3600" dirty="0" smtClean="0"/>
                        <a:t>６４４</a:t>
                      </a:r>
                      <a:endParaRPr kumimoji="1" lang="ja-JP" altLang="en-US" sz="3600" dirty="0"/>
                    </a:p>
                  </a:txBody>
                  <a:tcPr/>
                </a:tc>
              </a:tr>
              <a:tr h="672731">
                <a:tc>
                  <a:txBody>
                    <a:bodyPr/>
                    <a:lstStyle/>
                    <a:p>
                      <a:pPr algn="ctr"/>
                      <a:r>
                        <a:rPr kumimoji="1" lang="ja-JP" altLang="en-US" sz="3600" dirty="0" smtClean="0"/>
                        <a:t>１９１１～１９２０</a:t>
                      </a:r>
                      <a:endParaRPr kumimoji="1" lang="ja-JP" altLang="en-US" sz="3600" dirty="0"/>
                    </a:p>
                  </a:txBody>
                  <a:tcPr/>
                </a:tc>
                <a:tc>
                  <a:txBody>
                    <a:bodyPr/>
                    <a:lstStyle/>
                    <a:p>
                      <a:pPr algn="ctr"/>
                      <a:r>
                        <a:rPr kumimoji="1" lang="ja-JP" altLang="en-US" sz="3600" dirty="0" smtClean="0"/>
                        <a:t>２１１</a:t>
                      </a:r>
                      <a:endParaRPr kumimoji="1" lang="ja-JP" altLang="en-US" sz="3600" dirty="0"/>
                    </a:p>
                  </a:txBody>
                  <a:tcPr/>
                </a:tc>
                <a:tc>
                  <a:txBody>
                    <a:bodyPr/>
                    <a:lstStyle/>
                    <a:p>
                      <a:pPr algn="ctr"/>
                      <a:r>
                        <a:rPr kumimoji="1" lang="ja-JP" altLang="en-US" sz="3600" dirty="0" smtClean="0"/>
                        <a:t>６８０</a:t>
                      </a:r>
                      <a:endParaRPr kumimoji="1" lang="ja-JP" altLang="en-US" sz="3600" dirty="0"/>
                    </a:p>
                  </a:txBody>
                  <a:tcPr/>
                </a:tc>
              </a:tr>
              <a:tr h="672731">
                <a:tc>
                  <a:txBody>
                    <a:bodyPr/>
                    <a:lstStyle/>
                    <a:p>
                      <a:pPr algn="ctr"/>
                      <a:r>
                        <a:rPr kumimoji="1" lang="ja-JP" altLang="en-US" sz="3600" dirty="0" smtClean="0"/>
                        <a:t>１９２１～１９３０</a:t>
                      </a:r>
                      <a:endParaRPr kumimoji="1" lang="ja-JP" altLang="en-US" sz="3600" dirty="0"/>
                    </a:p>
                  </a:txBody>
                  <a:tcPr/>
                </a:tc>
                <a:tc>
                  <a:txBody>
                    <a:bodyPr/>
                    <a:lstStyle/>
                    <a:p>
                      <a:pPr algn="ctr"/>
                      <a:r>
                        <a:rPr kumimoji="1" lang="ja-JP" altLang="en-US" sz="3600" dirty="0" smtClean="0"/>
                        <a:t>１５３</a:t>
                      </a:r>
                      <a:endParaRPr kumimoji="1" lang="ja-JP" altLang="en-US" sz="3600" dirty="0"/>
                    </a:p>
                  </a:txBody>
                  <a:tcPr/>
                </a:tc>
                <a:tc>
                  <a:txBody>
                    <a:bodyPr/>
                    <a:lstStyle/>
                    <a:p>
                      <a:pPr algn="ctr"/>
                      <a:r>
                        <a:rPr kumimoji="1" lang="ja-JP" altLang="en-US" sz="3600" dirty="0" smtClean="0"/>
                        <a:t>３２３</a:t>
                      </a:r>
                      <a:endParaRPr kumimoji="1" lang="ja-JP" altLang="en-US" sz="3600" dirty="0"/>
                    </a:p>
                  </a:txBody>
                  <a:tcPr/>
                </a:tc>
              </a:tr>
              <a:tr h="672731">
                <a:tc>
                  <a:txBody>
                    <a:bodyPr/>
                    <a:lstStyle/>
                    <a:p>
                      <a:pPr algn="ctr"/>
                      <a:r>
                        <a:rPr kumimoji="1" lang="ja-JP" altLang="en-US" sz="3600" dirty="0" smtClean="0"/>
                        <a:t>１９３１～１９４５</a:t>
                      </a:r>
                      <a:endParaRPr kumimoji="1" lang="ja-JP" altLang="en-US" sz="3600" dirty="0"/>
                    </a:p>
                  </a:txBody>
                  <a:tcPr/>
                </a:tc>
                <a:tc>
                  <a:txBody>
                    <a:bodyPr/>
                    <a:lstStyle/>
                    <a:p>
                      <a:pPr algn="ctr"/>
                      <a:r>
                        <a:rPr kumimoji="1" lang="ja-JP" altLang="en-US" sz="3600" dirty="0" smtClean="0"/>
                        <a:t>２００</a:t>
                      </a:r>
                      <a:endParaRPr kumimoji="1" lang="ja-JP" altLang="en-US" sz="3600" dirty="0"/>
                    </a:p>
                  </a:txBody>
                  <a:tcPr/>
                </a:tc>
                <a:tc>
                  <a:txBody>
                    <a:bodyPr/>
                    <a:lstStyle/>
                    <a:p>
                      <a:pPr algn="ctr"/>
                      <a:r>
                        <a:rPr kumimoji="1" lang="ja-JP" altLang="en-US" sz="3600" dirty="0" smtClean="0"/>
                        <a:t>１０３９</a:t>
                      </a:r>
                      <a:endParaRPr kumimoji="1" lang="ja-JP" altLang="en-US" sz="3600" dirty="0"/>
                    </a:p>
                  </a:txBody>
                  <a:tcPr/>
                </a:tc>
              </a:tr>
              <a:tr h="672731">
                <a:tc>
                  <a:txBody>
                    <a:bodyPr/>
                    <a:lstStyle/>
                    <a:p>
                      <a:pPr algn="ctr"/>
                      <a:r>
                        <a:rPr kumimoji="1" lang="ja-JP" altLang="en-US" sz="3600" dirty="0" smtClean="0"/>
                        <a:t>１９４６～１９８９</a:t>
                      </a:r>
                      <a:endParaRPr kumimoji="1" lang="ja-JP" altLang="en-US" sz="3600" dirty="0"/>
                    </a:p>
                  </a:txBody>
                  <a:tcPr/>
                </a:tc>
                <a:tc>
                  <a:txBody>
                    <a:bodyPr/>
                    <a:lstStyle/>
                    <a:p>
                      <a:pPr algn="ctr"/>
                      <a:r>
                        <a:rPr kumimoji="1" lang="ja-JP" altLang="en-US" sz="3600" dirty="0" smtClean="0"/>
                        <a:t>２５８</a:t>
                      </a:r>
                      <a:endParaRPr kumimoji="1" lang="ja-JP" altLang="en-US" sz="3600" dirty="0"/>
                    </a:p>
                  </a:txBody>
                  <a:tcPr/>
                </a:tc>
                <a:tc>
                  <a:txBody>
                    <a:bodyPr/>
                    <a:lstStyle/>
                    <a:p>
                      <a:pPr algn="ctr"/>
                      <a:r>
                        <a:rPr kumimoji="1" lang="ja-JP" altLang="en-US" sz="3600" dirty="0" smtClean="0"/>
                        <a:t>５４９２</a:t>
                      </a:r>
                      <a:endParaRPr kumimoji="1" lang="ja-JP" altLang="en-US" sz="3600" dirty="0"/>
                    </a:p>
                  </a:txBody>
                  <a:tcPr/>
                </a:tc>
              </a:tr>
            </a:tbl>
          </a:graphicData>
        </a:graphic>
      </p:graphicFrame>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88640"/>
            <a:ext cx="4896544" cy="1584176"/>
          </a:xfrm>
          <a:solidFill>
            <a:srgbClr val="FFFF00"/>
          </a:solidFill>
          <a:ln w="76200">
            <a:solidFill>
              <a:schemeClr val="tx1">
                <a:lumMod val="95000"/>
                <a:lumOff val="5000"/>
              </a:schemeClr>
            </a:solidFill>
          </a:ln>
        </p:spPr>
        <p:txBody>
          <a:bodyPr>
            <a:normAutofit/>
          </a:bodyPr>
          <a:lstStyle/>
          <a:p>
            <a:r>
              <a:rPr kumimoji="1" lang="en-US" altLang="ja-JP" sz="3600" dirty="0" smtClean="0"/>
              <a:t>First example </a:t>
            </a:r>
            <a:r>
              <a:rPr lang="en-US" altLang="ja-JP" sz="3600" dirty="0" smtClean="0"/>
              <a:t>in addition to</a:t>
            </a:r>
            <a:r>
              <a:rPr kumimoji="1" lang="en-US" altLang="ja-JP" sz="3600" dirty="0" smtClean="0"/>
              <a:t> p</a:t>
            </a:r>
            <a:r>
              <a:rPr lang="en-US" altLang="ja-JP" sz="3600" dirty="0" smtClean="0"/>
              <a:t>roper noun</a:t>
            </a:r>
            <a:endParaRPr kumimoji="1" lang="ja-JP" altLang="en-US" sz="3600" dirty="0"/>
          </a:p>
        </p:txBody>
      </p:sp>
      <p:sp>
        <p:nvSpPr>
          <p:cNvPr id="3" name="コンテンツ プレースホルダ 2"/>
          <p:cNvSpPr>
            <a:spLocks noGrp="1"/>
          </p:cNvSpPr>
          <p:nvPr>
            <p:ph idx="1"/>
          </p:nvPr>
        </p:nvSpPr>
        <p:spPr>
          <a:xfrm>
            <a:off x="-36512" y="2204864"/>
            <a:ext cx="5256584" cy="4653136"/>
          </a:xfrm>
        </p:spPr>
        <p:txBody>
          <a:bodyPr>
            <a:noAutofit/>
          </a:bodyPr>
          <a:lstStyle/>
          <a:p>
            <a:r>
              <a:rPr lang="en-US" altLang="ja-JP" sz="4000" dirty="0" smtClean="0"/>
              <a:t>15</a:t>
            </a:r>
            <a:r>
              <a:rPr lang="en-US" altLang="ja-JP" sz="4000" baseline="30000" dirty="0" smtClean="0"/>
              <a:t>th</a:t>
            </a:r>
            <a:r>
              <a:rPr lang="en-US" altLang="ja-JP" sz="4000" dirty="0" smtClean="0"/>
              <a:t> autumn 1895</a:t>
            </a:r>
            <a:endParaRPr lang="en-US" altLang="ja-JP" sz="5400" dirty="0" smtClean="0"/>
          </a:p>
          <a:p>
            <a:pPr>
              <a:buNone/>
            </a:pPr>
            <a:r>
              <a:rPr kumimoji="1" lang="ja-JP" altLang="en-US" sz="5400" dirty="0" smtClean="0"/>
              <a:t>　</a:t>
            </a:r>
            <a:r>
              <a:rPr kumimoji="1" lang="ja-JP" altLang="en-US" sz="4400" dirty="0" smtClean="0"/>
              <a:t>「</a:t>
            </a:r>
            <a:r>
              <a:rPr kumimoji="1" lang="en-US" altLang="ja-JP" sz="4400" dirty="0" smtClean="0"/>
              <a:t>WATCH THE LIGHT WITH PARKING  A HORSE</a:t>
            </a:r>
          </a:p>
          <a:p>
            <a:pPr>
              <a:buNone/>
            </a:pPr>
            <a:r>
              <a:rPr kumimoji="1" lang="en-US" altLang="ja-JP" sz="4400" dirty="0" smtClean="0"/>
              <a:t>(</a:t>
            </a:r>
            <a:r>
              <a:rPr kumimoji="1" lang="ja-JP" altLang="en-US" sz="4400" dirty="0" smtClean="0">
                <a:solidFill>
                  <a:srgbClr val="FF0000"/>
                </a:solidFill>
              </a:rPr>
              <a:t>駐</a:t>
            </a:r>
            <a:r>
              <a:rPr lang="ja-JP" altLang="en-US" sz="4400" dirty="0" smtClean="0">
                <a:solidFill>
                  <a:srgbClr val="FF0000"/>
                </a:solidFill>
              </a:rPr>
              <a:t>馬</a:t>
            </a:r>
            <a:r>
              <a:rPr kumimoji="1" lang="ja-JP" altLang="en-US" sz="4400" dirty="0" smtClean="0">
                <a:solidFill>
                  <a:srgbClr val="FF0000"/>
                </a:solidFill>
              </a:rPr>
              <a:t>観光</a:t>
            </a:r>
            <a:r>
              <a:rPr kumimoji="1" lang="en-US" altLang="ja-JP" sz="4400" dirty="0" smtClean="0">
                <a:solidFill>
                  <a:srgbClr val="FF0000"/>
                </a:solidFill>
              </a:rPr>
              <a:t>)</a:t>
            </a:r>
            <a:r>
              <a:rPr kumimoji="1" lang="ja-JP" altLang="en-US" sz="4400" dirty="0" smtClean="0">
                <a:solidFill>
                  <a:schemeClr val="tx1">
                    <a:lumMod val="95000"/>
                    <a:lumOff val="5000"/>
                  </a:schemeClr>
                </a:solidFill>
              </a:rPr>
              <a:t>」</a:t>
            </a:r>
            <a:r>
              <a:rPr kumimoji="1" lang="ja-JP" altLang="en-US" sz="4400" dirty="0" smtClean="0"/>
              <a:t>　</a:t>
            </a:r>
            <a:endParaRPr kumimoji="1" lang="ja-JP" altLang="en-US" sz="4400" dirty="0"/>
          </a:p>
        </p:txBody>
      </p:sp>
      <p:pic>
        <p:nvPicPr>
          <p:cNvPr id="8194" name="Picture 2"/>
          <p:cNvPicPr>
            <a:picLocks noChangeAspect="1" noChangeArrowheads="1"/>
          </p:cNvPicPr>
          <p:nvPr/>
        </p:nvPicPr>
        <p:blipFill>
          <a:blip r:embed="rId3" cstate="print"/>
          <a:srcRect/>
          <a:stretch>
            <a:fillRect/>
          </a:stretch>
        </p:blipFill>
        <p:spPr bwMode="auto">
          <a:xfrm>
            <a:off x="5796136" y="260648"/>
            <a:ext cx="3168352" cy="6458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264696"/>
          </a:xfrm>
        </p:spPr>
        <p:txBody>
          <a:bodyPr>
            <a:normAutofit/>
          </a:bodyPr>
          <a:lstStyle/>
          <a:p>
            <a:r>
              <a:rPr lang="en-US" altLang="ja-JP" sz="3600" dirty="0" smtClean="0"/>
              <a:t>Definition of tourism is ambiguous.</a:t>
            </a:r>
          </a:p>
          <a:p>
            <a:r>
              <a:rPr lang="en-US" altLang="ja-JP" sz="3600" dirty="0" smtClean="0"/>
              <a:t>It is not possible to scientific statistics.</a:t>
            </a:r>
          </a:p>
          <a:p>
            <a:r>
              <a:rPr lang="en-US" altLang="ja-JP" sz="3600" dirty="0" smtClean="0"/>
              <a:t>Unable scientific debate.</a:t>
            </a:r>
          </a:p>
          <a:p>
            <a:r>
              <a:rPr lang="en-US" altLang="ja-JP" sz="3600" dirty="0" smtClean="0"/>
              <a:t> </a:t>
            </a:r>
            <a:r>
              <a:rPr lang="en-US" altLang="ja-JP" sz="3600" dirty="0" smtClean="0"/>
              <a:t>24-hour rule and the 365 days rule is intended for convenience, it is not essential.</a:t>
            </a:r>
            <a:endParaRPr kumimoji="1" lang="en-US" altLang="ja-JP" sz="3600" dirty="0" smtClean="0"/>
          </a:p>
          <a:p>
            <a:r>
              <a:rPr lang="en-US" altLang="ja-JP" sz="3600" dirty="0" smtClean="0"/>
              <a:t>For showing tourism activity larger, double counting </a:t>
            </a:r>
            <a:r>
              <a:rPr lang="en-US" altLang="ja-JP" sz="3600" dirty="0" smtClean="0"/>
              <a:t>is a political action. </a:t>
            </a:r>
            <a:endParaRPr lang="en-US" altLang="ja-JP" sz="3600" dirty="0" smtClean="0"/>
          </a:p>
          <a:p>
            <a:r>
              <a:rPr lang="en-US" altLang="ja-JP" sz="3600" dirty="0" smtClean="0"/>
              <a:t>Travel expenses for the business is reflected in the price of goods.</a:t>
            </a:r>
            <a:endParaRPr kumimoji="1" lang="ja-JP" altLang="en-US" sz="3600"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4624"/>
            <a:ext cx="8892480" cy="1224136"/>
          </a:xfrm>
          <a:ln>
            <a:solidFill>
              <a:schemeClr val="tx1">
                <a:lumMod val="95000"/>
                <a:lumOff val="5000"/>
              </a:schemeClr>
            </a:solidFill>
          </a:ln>
        </p:spPr>
        <p:txBody>
          <a:bodyPr>
            <a:normAutofit fontScale="90000"/>
          </a:bodyPr>
          <a:lstStyle/>
          <a:p>
            <a:r>
              <a:rPr lang="ja-JP" altLang="ja-JP" b="1" dirty="0"/>
              <a:t>　</a:t>
            </a:r>
            <a:r>
              <a:rPr lang="en-US" altLang="ja-JP" b="1" dirty="0" smtClean="0"/>
              <a:t> Example of "tourism" in the Yomiuri </a:t>
            </a:r>
            <a:r>
              <a:rPr lang="en-US" altLang="ja-JP" b="1" dirty="0" err="1" smtClean="0"/>
              <a:t>Shimbun</a:t>
            </a:r>
            <a:r>
              <a:rPr lang="en-US" altLang="ja-JP" b="1" dirty="0" smtClean="0"/>
              <a:t> article search</a:t>
            </a:r>
            <a:endParaRPr kumimoji="1" lang="ja-JP" altLang="en-US" sz="4000" dirty="0"/>
          </a:p>
        </p:txBody>
      </p:sp>
      <p:sp>
        <p:nvSpPr>
          <p:cNvPr id="3" name="コンテンツ プレースホルダ 2"/>
          <p:cNvSpPr>
            <a:spLocks noGrp="1"/>
          </p:cNvSpPr>
          <p:nvPr>
            <p:ph idx="1"/>
          </p:nvPr>
        </p:nvSpPr>
        <p:spPr>
          <a:xfrm>
            <a:off x="539552" y="1340768"/>
            <a:ext cx="8136904" cy="5517232"/>
          </a:xfrm>
        </p:spPr>
        <p:txBody>
          <a:bodyPr>
            <a:normAutofit/>
          </a:bodyPr>
          <a:lstStyle/>
          <a:p>
            <a:r>
              <a:rPr lang="en-US" altLang="ja-JP" sz="3600" dirty="0" smtClean="0"/>
              <a:t>At first it was only examples of specific business card in advertising ("tourism small magazine," "tourist light").</a:t>
            </a:r>
          </a:p>
          <a:p>
            <a:r>
              <a:rPr lang="en-US" altLang="ja-JP" sz="3600" dirty="0" smtClean="0"/>
              <a:t>For the first time common noun of examples appeared in morning edition August 18, 1897.</a:t>
            </a:r>
          </a:p>
          <a:p>
            <a:r>
              <a:rPr lang="en-US" altLang="ja-JP" sz="3600" dirty="0" smtClean="0"/>
              <a:t>Its contents, was that Taiwan's indigenous peoples have moved to Tokyo for the inland tourism of Japan.</a:t>
            </a: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tx1">
                <a:lumMod val="95000"/>
                <a:lumOff val="5000"/>
              </a:schemeClr>
            </a:solidFill>
          </a:ln>
        </p:spPr>
        <p:txBody>
          <a:bodyPr>
            <a:normAutofit fontScale="90000"/>
          </a:bodyPr>
          <a:lstStyle/>
          <a:p>
            <a:r>
              <a:rPr lang="en-US" altLang="ja-JP" sz="2800" dirty="0" smtClean="0"/>
              <a:t>First</a:t>
            </a:r>
            <a:r>
              <a:rPr lang="ja-JP" altLang="en-US" sz="2800" dirty="0" smtClean="0"/>
              <a:t>　</a:t>
            </a:r>
            <a:r>
              <a:rPr lang="en-US" altLang="ja-JP" sz="2800" dirty="0" smtClean="0"/>
              <a:t>example to be used for the domestic movement of Japanese by the Asahi </a:t>
            </a:r>
            <a:r>
              <a:rPr lang="en-US" altLang="ja-JP" sz="2800" dirty="0" err="1" smtClean="0"/>
              <a:t>Shimbun</a:t>
            </a:r>
            <a:r>
              <a:rPr lang="en-US" altLang="ja-JP" sz="2800" dirty="0" smtClean="0"/>
              <a:t> and Yomiuri </a:t>
            </a:r>
            <a:r>
              <a:rPr lang="en-US" altLang="ja-JP" sz="2800" dirty="0" err="1" smtClean="0"/>
              <a:t>Shimbun</a:t>
            </a:r>
            <a:endParaRPr kumimoji="1" lang="ja-JP" altLang="en-US" sz="2800" dirty="0"/>
          </a:p>
        </p:txBody>
      </p:sp>
      <p:sp>
        <p:nvSpPr>
          <p:cNvPr id="3" name="コンテンツ プレースホルダ 2"/>
          <p:cNvSpPr>
            <a:spLocks noGrp="1"/>
          </p:cNvSpPr>
          <p:nvPr>
            <p:ph idx="1"/>
          </p:nvPr>
        </p:nvSpPr>
        <p:spPr>
          <a:xfrm>
            <a:off x="0" y="1600200"/>
            <a:ext cx="9144000" cy="5257800"/>
          </a:xfrm>
        </p:spPr>
        <p:txBody>
          <a:bodyPr>
            <a:normAutofit/>
          </a:bodyPr>
          <a:lstStyle/>
          <a:p>
            <a:r>
              <a:rPr lang="en-US" altLang="ja-JP" dirty="0" smtClean="0"/>
              <a:t>Among examples of the lexical "tourism" there are many things beyond the border, I try to overview the example to be used for domestic movement of Japanese.</a:t>
            </a:r>
          </a:p>
          <a:p>
            <a:r>
              <a:rPr lang="en-US" altLang="ja-JP" dirty="0" smtClean="0"/>
              <a:t>The first article is a morning newspaper May 19, 1909.</a:t>
            </a:r>
          </a:p>
          <a:p>
            <a:r>
              <a:rPr lang="en-US" altLang="ja-JP" dirty="0" smtClean="0"/>
              <a:t>It was an article about the Hokkaido tourist group of Yamagata Prefecture people by Yamagata Prefecture Daily sponsored</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8964488" cy="1512168"/>
          </a:xfrm>
          <a:solidFill>
            <a:srgbClr val="FFFF00"/>
          </a:solidFill>
          <a:ln w="76200">
            <a:solidFill>
              <a:schemeClr val="tx1">
                <a:lumMod val="95000"/>
                <a:lumOff val="5000"/>
              </a:schemeClr>
            </a:solidFill>
          </a:ln>
        </p:spPr>
        <p:txBody>
          <a:bodyPr>
            <a:normAutofit/>
          </a:bodyPr>
          <a:lstStyle/>
          <a:p>
            <a:r>
              <a:rPr lang="ja-JP" altLang="ja-JP" b="1" dirty="0" smtClean="0"/>
              <a:t>　</a:t>
            </a:r>
            <a:r>
              <a:rPr lang="en-US" altLang="ja-JP" b="1" dirty="0" smtClean="0"/>
              <a:t> </a:t>
            </a:r>
            <a:r>
              <a:rPr lang="en-US" altLang="ja-JP" sz="4000" b="1" dirty="0" smtClean="0"/>
              <a:t>Examples of “</a:t>
            </a:r>
            <a:r>
              <a:rPr lang="en-US" altLang="ja-JP" sz="4000" b="1" dirty="0" err="1" smtClean="0"/>
              <a:t>tu-rizumu</a:t>
            </a:r>
            <a:r>
              <a:rPr lang="en-US" altLang="ja-JP" sz="4000" b="1" dirty="0" smtClean="0"/>
              <a:t>(tourism)” </a:t>
            </a:r>
            <a:br>
              <a:rPr lang="en-US" altLang="ja-JP" sz="4000" b="1" dirty="0" smtClean="0"/>
            </a:br>
            <a:r>
              <a:rPr lang="en-US" altLang="ja-JP" sz="4000" b="1" dirty="0" smtClean="0"/>
              <a:t>in newspaper article</a:t>
            </a:r>
            <a:endParaRPr kumimoji="1" lang="ja-JP" altLang="en-US" sz="4000" dirty="0"/>
          </a:p>
        </p:txBody>
      </p:sp>
      <p:sp>
        <p:nvSpPr>
          <p:cNvPr id="3" name="コンテンツ プレースホルダ 2"/>
          <p:cNvSpPr>
            <a:spLocks noGrp="1"/>
          </p:cNvSpPr>
          <p:nvPr>
            <p:ph idx="1"/>
          </p:nvPr>
        </p:nvSpPr>
        <p:spPr>
          <a:xfrm>
            <a:off x="0" y="2132856"/>
            <a:ext cx="9144000" cy="5112568"/>
          </a:xfrm>
        </p:spPr>
        <p:txBody>
          <a:bodyPr>
            <a:normAutofit/>
          </a:bodyPr>
          <a:lstStyle/>
          <a:p>
            <a:r>
              <a:rPr lang="en-US" altLang="ja-JP" dirty="0" smtClean="0"/>
              <a:t>In the Yomiuri </a:t>
            </a:r>
            <a:r>
              <a:rPr lang="en-US" altLang="ja-JP" dirty="0" err="1" smtClean="0"/>
              <a:t>Shimbun</a:t>
            </a:r>
            <a:r>
              <a:rPr lang="en-US" altLang="ja-JP" dirty="0" smtClean="0"/>
              <a:t> and Asahi </a:t>
            </a:r>
            <a:r>
              <a:rPr lang="en-US" altLang="ja-JP" dirty="0" err="1" smtClean="0"/>
              <a:t>Shimbun</a:t>
            </a:r>
            <a:r>
              <a:rPr lang="en-US" altLang="ja-JP" dirty="0" smtClean="0"/>
              <a:t>, from  the time of issuance newspaper (1874, 1879) to the pre-war period, example of "tourism" is nil.</a:t>
            </a:r>
          </a:p>
          <a:p>
            <a:r>
              <a:rPr lang="en-US" altLang="ja-JP" dirty="0" smtClean="0"/>
              <a:t>In the newspaper, came to the lexical "tourism" is used in general is that since Prime Minister </a:t>
            </a:r>
            <a:r>
              <a:rPr lang="en-US" altLang="ja-JP" dirty="0" err="1" smtClean="0"/>
              <a:t>Junichiro</a:t>
            </a:r>
            <a:r>
              <a:rPr lang="en-US" altLang="ja-JP" dirty="0" smtClean="0"/>
              <a:t> Koizumi began chanting tourism.</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2304256"/>
          </a:xfrm>
          <a:solidFill>
            <a:srgbClr val="FFFF00"/>
          </a:solidFill>
          <a:ln w="76200">
            <a:solidFill>
              <a:schemeClr val="tx1">
                <a:lumMod val="85000"/>
                <a:lumOff val="15000"/>
              </a:schemeClr>
            </a:solidFill>
          </a:ln>
        </p:spPr>
        <p:txBody>
          <a:bodyPr>
            <a:normAutofit fontScale="90000"/>
          </a:bodyPr>
          <a:lstStyle/>
          <a:p>
            <a:r>
              <a:rPr lang="en-US" altLang="ja-JP" dirty="0" smtClean="0"/>
              <a:t>Example of the use of </a:t>
            </a:r>
            <a:r>
              <a:rPr lang="ja-JP" altLang="en-US" dirty="0" smtClean="0"/>
              <a:t>“</a:t>
            </a:r>
            <a:r>
              <a:rPr lang="en-US" altLang="ja-JP" dirty="0" smtClean="0"/>
              <a:t>tourism </a:t>
            </a:r>
            <a:r>
              <a:rPr lang="ja-JP" altLang="en-US" dirty="0" smtClean="0"/>
              <a:t>”</a:t>
            </a:r>
            <a:r>
              <a:rPr lang="en-US" altLang="ja-JP" dirty="0" smtClean="0"/>
              <a:t/>
            </a:r>
            <a:br>
              <a:rPr lang="en-US" altLang="ja-JP" dirty="0" smtClean="0"/>
            </a:br>
            <a:r>
              <a:rPr lang="en-US" altLang="ja-JP" dirty="0" smtClean="0"/>
              <a:t>(Asahi </a:t>
            </a:r>
            <a:r>
              <a:rPr lang="en-US" altLang="ja-JP" dirty="0" err="1" smtClean="0"/>
              <a:t>Shimbun</a:t>
            </a:r>
            <a:r>
              <a:rPr lang="en-US" altLang="ja-JP" dirty="0" smtClean="0"/>
              <a:t>)</a:t>
            </a:r>
            <a:br>
              <a:rPr lang="en-US" altLang="ja-JP" dirty="0" smtClean="0"/>
            </a:br>
            <a:r>
              <a:rPr lang="en-US" altLang="ja-JP" dirty="0" smtClean="0"/>
              <a:t> After the war - Showa last stage</a:t>
            </a:r>
            <a:br>
              <a:rPr lang="en-US" altLang="ja-JP" dirty="0" smtClean="0"/>
            </a:br>
            <a:r>
              <a:rPr lang="en-US" altLang="ja-JP" dirty="0" smtClean="0"/>
              <a:t>only</a:t>
            </a:r>
            <a:r>
              <a:rPr lang="ja-JP" altLang="en-US" dirty="0" smtClean="0"/>
              <a:t>　</a:t>
            </a:r>
            <a:r>
              <a:rPr lang="en-US" altLang="ja-JP" dirty="0" smtClean="0"/>
              <a:t> 5</a:t>
            </a:r>
            <a:r>
              <a:rPr lang="ja-JP" altLang="en-US" dirty="0" smtClean="0"/>
              <a:t>　</a:t>
            </a:r>
            <a:r>
              <a:rPr lang="en-US" altLang="ja-JP" dirty="0" smtClean="0"/>
              <a:t>articles</a:t>
            </a:r>
            <a:endParaRPr kumimoji="1" lang="ja-JP" altLang="en-US" dirty="0"/>
          </a:p>
        </p:txBody>
      </p:sp>
      <p:pic>
        <p:nvPicPr>
          <p:cNvPr id="4" name="コンテンツ プレースホルダ 3"/>
          <p:cNvPicPr>
            <a:picLocks noGrp="1"/>
          </p:cNvPicPr>
          <p:nvPr>
            <p:ph idx="1"/>
          </p:nvPr>
        </p:nvPicPr>
        <p:blipFill>
          <a:blip r:embed="rId3" cstate="print"/>
          <a:srcRect l="25692" t="33770" r="26979" b="4712"/>
          <a:stretch>
            <a:fillRect/>
          </a:stretch>
        </p:blipFill>
        <p:spPr bwMode="auto">
          <a:xfrm>
            <a:off x="395536" y="2780928"/>
            <a:ext cx="6158047" cy="3888432"/>
          </a:xfrm>
          <a:prstGeom prst="rect">
            <a:avLst/>
          </a:prstGeom>
          <a:noFill/>
          <a:ln w="9525">
            <a:noFill/>
            <a:miter lim="800000"/>
            <a:headEnd/>
            <a:tailEnd/>
          </a:ln>
        </p:spPr>
      </p:pic>
      <p:pic>
        <p:nvPicPr>
          <p:cNvPr id="5" name="図 4"/>
          <p:cNvPicPr/>
          <p:nvPr/>
        </p:nvPicPr>
        <p:blipFill>
          <a:blip r:embed="rId4" cstate="print"/>
          <a:srcRect l="74002" t="23916" r="9996" b="4945"/>
          <a:stretch>
            <a:fillRect/>
          </a:stretch>
        </p:blipFill>
        <p:spPr bwMode="auto">
          <a:xfrm>
            <a:off x="6804248" y="3861048"/>
            <a:ext cx="1440160" cy="2232248"/>
          </a:xfrm>
          <a:prstGeom prst="rect">
            <a:avLst/>
          </a:prstGeom>
          <a:noFill/>
          <a:ln w="9525">
            <a:noFill/>
            <a:miter lim="800000"/>
            <a:headEnd/>
            <a:tailEnd/>
          </a:ln>
        </p:spPr>
      </p:pic>
      <p:sp>
        <p:nvSpPr>
          <p:cNvPr id="6" name="右矢印 5"/>
          <p:cNvSpPr/>
          <p:nvPr/>
        </p:nvSpPr>
        <p:spPr>
          <a:xfrm flipH="1">
            <a:off x="5580112" y="4744568"/>
            <a:ext cx="1296144"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76200">
            <a:solidFill>
              <a:schemeClr val="tx1">
                <a:lumMod val="95000"/>
                <a:lumOff val="5000"/>
              </a:schemeClr>
            </a:solidFill>
          </a:ln>
        </p:spPr>
        <p:txBody>
          <a:bodyPr>
            <a:normAutofit/>
          </a:bodyPr>
          <a:lstStyle/>
          <a:p>
            <a:r>
              <a:rPr lang="en-US" altLang="ja-JP" dirty="0" smtClean="0"/>
              <a:t>Local tourism association</a:t>
            </a:r>
            <a:endParaRPr kumimoji="1" lang="ja-JP" altLang="en-US" dirty="0"/>
          </a:p>
        </p:txBody>
      </p:sp>
      <p:sp>
        <p:nvSpPr>
          <p:cNvPr id="3" name="コンテンツ プレースホルダ 2"/>
          <p:cNvSpPr>
            <a:spLocks noGrp="1"/>
          </p:cNvSpPr>
          <p:nvPr>
            <p:ph idx="1"/>
          </p:nvPr>
        </p:nvSpPr>
        <p:spPr>
          <a:xfrm>
            <a:off x="179512" y="1600200"/>
            <a:ext cx="8964488" cy="5257800"/>
          </a:xfrm>
        </p:spPr>
        <p:txBody>
          <a:bodyPr>
            <a:normAutofit/>
          </a:bodyPr>
          <a:lstStyle/>
          <a:p>
            <a:r>
              <a:rPr lang="en-US" altLang="ja-JP" dirty="0" smtClean="0"/>
              <a:t>From 1934 around, the Ministry of Railways and stressed the public health movement.</a:t>
            </a:r>
          </a:p>
          <a:p>
            <a:r>
              <a:rPr lang="en-US" altLang="ja-JP" dirty="0" smtClean="0"/>
              <a:t>For League members of the local tourism association, subsidies have been paid from the International Tourism Bureau. Free ride card has been paid to the district representative.</a:t>
            </a:r>
          </a:p>
          <a:p>
            <a:r>
              <a:rPr lang="en-US" altLang="ja-JP" dirty="0" smtClean="0"/>
              <a:t>The supposedly, in order to distinguish between intelligence, it is emphasized to unify the response to foreigners.</a:t>
            </a:r>
            <a:endParaRPr lang="ja-JP" altLang="ja-JP"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964488" cy="1143000"/>
          </a:xfrm>
          <a:solidFill>
            <a:srgbClr val="FFFF00"/>
          </a:solidFill>
          <a:ln w="76200">
            <a:solidFill>
              <a:schemeClr val="tx1">
                <a:lumMod val="95000"/>
                <a:lumOff val="5000"/>
              </a:schemeClr>
            </a:solidFill>
          </a:ln>
        </p:spPr>
        <p:txBody>
          <a:bodyPr>
            <a:normAutofit fontScale="90000"/>
          </a:bodyPr>
          <a:lstStyle/>
          <a:p>
            <a:r>
              <a:rPr lang="en-US" altLang="ja-JP" sz="3600" dirty="0" smtClean="0"/>
              <a:t>Using the lexical "tourist" in the Rural Tourism Association</a:t>
            </a:r>
            <a:endParaRPr kumimoji="1" lang="ja-JP" altLang="en-US" sz="3600" dirty="0"/>
          </a:p>
        </p:txBody>
      </p:sp>
      <p:sp>
        <p:nvSpPr>
          <p:cNvPr id="3" name="コンテンツ プレースホルダ 2"/>
          <p:cNvSpPr>
            <a:spLocks noGrp="1"/>
          </p:cNvSpPr>
          <p:nvPr>
            <p:ph idx="1"/>
          </p:nvPr>
        </p:nvSpPr>
        <p:spPr>
          <a:xfrm>
            <a:off x="0" y="1600200"/>
            <a:ext cx="8964488" cy="5257800"/>
          </a:xfrm>
        </p:spPr>
        <p:txBody>
          <a:bodyPr>
            <a:normAutofit fontScale="92500" lnSpcReduction="20000"/>
          </a:bodyPr>
          <a:lstStyle/>
          <a:p>
            <a:r>
              <a:rPr lang="en-US" altLang="ja-JP" dirty="0" smtClean="0"/>
              <a:t>As a result of the influence of the establishment of the International Tourism Bureau in 1930, in 1935, the number of tourism organizations that have been installed in the country has exceeded 400.</a:t>
            </a:r>
          </a:p>
          <a:p>
            <a:r>
              <a:rPr lang="en-US" altLang="ja-JP" dirty="0" smtClean="0"/>
              <a:t>From the fact that there is a need for national Federation, Japan Tourism Federation, which is supervised by the Ministry of Railways International Tourism station has been established.</a:t>
            </a:r>
          </a:p>
          <a:p>
            <a:r>
              <a:rPr lang="en-US" altLang="ja-JP" dirty="0" smtClean="0"/>
              <a:t>Financial funds could not be used for Japanese to excursion. Therefore, discrepancy occurs in supposedly the real intention. Although the head is an international tourist, legs was a national health. This went also affects the post-war tourism concept.</a:t>
            </a:r>
            <a:endParaRPr lang="ja-JP" altLang="ja-JP" dirty="0"/>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9776"/>
            <a:ext cx="8229600" cy="1143000"/>
          </a:xfrm>
          <a:solidFill>
            <a:srgbClr val="FFFF00"/>
          </a:solidFill>
          <a:ln w="76200">
            <a:solidFill>
              <a:schemeClr val="tx1">
                <a:lumMod val="95000"/>
                <a:lumOff val="5000"/>
              </a:schemeClr>
            </a:solidFill>
          </a:ln>
        </p:spPr>
        <p:txBody>
          <a:bodyPr>
            <a:normAutofit/>
          </a:bodyPr>
          <a:lstStyle/>
          <a:p>
            <a:r>
              <a:rPr kumimoji="1" lang="en-US" altLang="ja-JP" dirty="0" smtClean="0"/>
              <a:t>Kyoto</a:t>
            </a:r>
            <a:r>
              <a:rPr kumimoji="1" lang="ja-JP" altLang="en-US" dirty="0" smtClean="0"/>
              <a:t>　</a:t>
            </a:r>
            <a:r>
              <a:rPr kumimoji="1" lang="en-US" altLang="ja-JP" dirty="0" smtClean="0"/>
              <a:t>City</a:t>
            </a:r>
            <a:endParaRPr kumimoji="1" lang="ja-JP" altLang="en-US" dirty="0"/>
          </a:p>
        </p:txBody>
      </p:sp>
      <p:sp>
        <p:nvSpPr>
          <p:cNvPr id="3" name="コンテンツ プレースホルダ 2"/>
          <p:cNvSpPr>
            <a:spLocks noGrp="1"/>
          </p:cNvSpPr>
          <p:nvPr>
            <p:ph idx="1"/>
          </p:nvPr>
        </p:nvSpPr>
        <p:spPr>
          <a:xfrm>
            <a:off x="35496" y="2132856"/>
            <a:ext cx="8892480" cy="3600400"/>
          </a:xfrm>
        </p:spPr>
        <p:txBody>
          <a:bodyPr>
            <a:normAutofit/>
          </a:bodyPr>
          <a:lstStyle/>
          <a:p>
            <a:r>
              <a:rPr lang="en-US" altLang="ja-JP" dirty="0" smtClean="0"/>
              <a:t>1930</a:t>
            </a:r>
          </a:p>
          <a:p>
            <a:pPr>
              <a:buNone/>
            </a:pPr>
            <a:r>
              <a:rPr lang="en-US" altLang="ja-JP" dirty="0" smtClean="0"/>
              <a:t>To set up a Tourism Division</a:t>
            </a:r>
          </a:p>
          <a:p>
            <a:r>
              <a:rPr lang="en-US" altLang="ja-JP" dirty="0" smtClean="0"/>
              <a:t>1935</a:t>
            </a:r>
          </a:p>
          <a:p>
            <a:pPr>
              <a:buNone/>
            </a:pPr>
            <a:r>
              <a:rPr lang="en-US" altLang="ja-JP" dirty="0" smtClean="0"/>
              <a:t>The name, it will change from sightseeing city to tourist city</a:t>
            </a:r>
            <a:endParaRPr kumimoji="1" lang="ja-JP" altLang="en-US" dirty="0"/>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76200">
            <a:solidFill>
              <a:schemeClr val="tx1">
                <a:lumMod val="95000"/>
                <a:lumOff val="5000"/>
              </a:schemeClr>
            </a:solidFill>
          </a:ln>
        </p:spPr>
        <p:txBody>
          <a:bodyPr>
            <a:normAutofit/>
          </a:bodyPr>
          <a:lstStyle/>
          <a:p>
            <a:r>
              <a:rPr lang="en-US" altLang="ja-JP" dirty="0" smtClean="0"/>
              <a:t>Tokyo Prefecture</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a:bodyPr>
          <a:lstStyle/>
          <a:p>
            <a:r>
              <a:rPr lang="en-US" altLang="ja-JP" dirty="0" smtClean="0"/>
              <a:t>In Tokyo Prefecture, it had conducted a tourism administration in Natural Park Division</a:t>
            </a:r>
            <a:r>
              <a:rPr lang="ja-JP" altLang="en-US" dirty="0" smtClean="0"/>
              <a:t>　</a:t>
            </a:r>
            <a:r>
              <a:rPr lang="en-US" altLang="ja-JP" dirty="0" smtClean="0"/>
              <a:t>of</a:t>
            </a:r>
            <a:r>
              <a:rPr lang="ja-JP" altLang="en-US" dirty="0" smtClean="0"/>
              <a:t>　</a:t>
            </a:r>
            <a:r>
              <a:rPr lang="en-US" altLang="ja-JP" dirty="0" smtClean="0"/>
              <a:t> Construction Bureau. </a:t>
            </a:r>
          </a:p>
          <a:p>
            <a:r>
              <a:rPr lang="en-US" altLang="ja-JP" dirty="0" smtClean="0"/>
              <a:t>Tokyo Prefecture Tourism Association was established in 1936.</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980728"/>
            <a:ext cx="8435280" cy="4536504"/>
          </a:xfrm>
          <a:solidFill>
            <a:srgbClr val="FFFF00"/>
          </a:solidFill>
          <a:ln w="76200">
            <a:solidFill>
              <a:schemeClr val="tx1">
                <a:lumMod val="95000"/>
                <a:lumOff val="5000"/>
              </a:schemeClr>
            </a:solidFill>
          </a:ln>
        </p:spPr>
        <p:txBody>
          <a:bodyPr>
            <a:normAutofit/>
          </a:bodyPr>
          <a:lstStyle/>
          <a:p>
            <a:r>
              <a:rPr lang="en-US" altLang="ja-JP" sz="8000" dirty="0" smtClean="0"/>
              <a:t>Hypothesis</a:t>
            </a:r>
            <a:br>
              <a:rPr lang="en-US" altLang="ja-JP" sz="8000" dirty="0" smtClean="0"/>
            </a:br>
            <a:r>
              <a:rPr lang="ja-JP" altLang="en-US" dirty="0" smtClean="0"/>
              <a:t>　</a:t>
            </a:r>
            <a:r>
              <a:rPr lang="en-US" altLang="ja-JP" dirty="0" smtClean="0"/>
              <a:t/>
            </a:r>
            <a:br>
              <a:rPr lang="en-US" altLang="ja-JP" dirty="0" smtClean="0"/>
            </a:br>
            <a:r>
              <a:rPr lang="en-US" altLang="ja-JP" sz="6000" dirty="0" smtClean="0"/>
              <a:t>expansion of the concept  "tourism" </a:t>
            </a:r>
            <a:endParaRPr kumimoji="1" lang="ja-JP" altLang="en-US" sz="60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435280" cy="6597352"/>
          </a:xfrm>
          <a:solidFill>
            <a:srgbClr val="FFFF00"/>
          </a:solidFill>
          <a:ln w="76200">
            <a:solidFill>
              <a:schemeClr val="tx1">
                <a:lumMod val="95000"/>
                <a:lumOff val="5000"/>
              </a:schemeClr>
            </a:solidFill>
          </a:ln>
        </p:spPr>
        <p:txBody>
          <a:bodyPr>
            <a:normAutofit fontScale="90000"/>
          </a:bodyPr>
          <a:lstStyle/>
          <a:p>
            <a:r>
              <a:rPr lang="en-US" altLang="ja-JP" sz="8000" dirty="0" smtClean="0"/>
              <a:t>Hypothesis</a:t>
            </a:r>
            <a:r>
              <a:rPr lang="ja-JP" altLang="en-US" sz="8000" dirty="0" smtClean="0"/>
              <a:t>　①</a:t>
            </a:r>
            <a:r>
              <a:rPr lang="en-US" altLang="ja-JP" sz="8000" dirty="0" smtClean="0"/>
              <a:t/>
            </a:r>
            <a:br>
              <a:rPr lang="en-US" altLang="ja-JP" sz="8000" dirty="0" smtClean="0"/>
            </a:br>
            <a:r>
              <a:rPr lang="ja-JP" altLang="en-US" dirty="0" smtClean="0"/>
              <a:t>　</a:t>
            </a:r>
            <a:r>
              <a:rPr lang="en-US" altLang="ja-JP" dirty="0" smtClean="0"/>
              <a:t/>
            </a:r>
            <a:br>
              <a:rPr lang="en-US" altLang="ja-JP" dirty="0" smtClean="0"/>
            </a:br>
            <a:r>
              <a:rPr lang="en-US" altLang="ja-JP" sz="6000" b="1" dirty="0" smtClean="0">
                <a:solidFill>
                  <a:srgbClr val="FF0000"/>
                </a:solidFill>
              </a:rPr>
              <a:t>Use only in outbound </a:t>
            </a:r>
            <a:br>
              <a:rPr lang="en-US" altLang="ja-JP" sz="6000" b="1" dirty="0" smtClean="0">
                <a:solidFill>
                  <a:srgbClr val="FF0000"/>
                </a:solidFill>
              </a:rPr>
            </a:br>
            <a:r>
              <a:rPr lang="en-US" altLang="ja-JP" sz="2700" b="1" dirty="0" smtClean="0">
                <a:solidFill>
                  <a:srgbClr val="FF0000"/>
                </a:solidFill>
              </a:rPr>
              <a:t>Etymologically speaking</a:t>
            </a:r>
            <a:r>
              <a:rPr lang="en-US" altLang="ja-JP" sz="6000" b="1" dirty="0" smtClean="0">
                <a:solidFill>
                  <a:schemeClr val="tx1">
                    <a:lumMod val="95000"/>
                    <a:lumOff val="5000"/>
                  </a:schemeClr>
                </a:solidFill>
              </a:rPr>
              <a:t/>
            </a:r>
            <a:br>
              <a:rPr lang="en-US" altLang="ja-JP" sz="6000" b="1" dirty="0" smtClean="0">
                <a:solidFill>
                  <a:schemeClr val="tx1">
                    <a:lumMod val="95000"/>
                    <a:lumOff val="5000"/>
                  </a:schemeClr>
                </a:solidFill>
              </a:rPr>
            </a:br>
            <a:r>
              <a:rPr lang="ja-JP" altLang="en-US" sz="6000" b="1" dirty="0" smtClean="0">
                <a:solidFill>
                  <a:srgbClr val="FF0000"/>
                </a:solidFill>
              </a:rPr>
              <a:t>⇒</a:t>
            </a:r>
            <a:r>
              <a:rPr lang="en-US" altLang="ja-JP" sz="6000" b="1" dirty="0" smtClean="0">
                <a:solidFill>
                  <a:srgbClr val="FF0000"/>
                </a:solidFill>
              </a:rPr>
              <a:t> To emphasize the inbound</a:t>
            </a:r>
            <a:r>
              <a:rPr lang="en-US" altLang="ja-JP" sz="6000" b="1" dirty="0" smtClean="0">
                <a:solidFill>
                  <a:schemeClr val="tx1">
                    <a:lumMod val="95000"/>
                    <a:lumOff val="5000"/>
                  </a:schemeClr>
                </a:solidFill>
              </a:rPr>
              <a:t/>
            </a:r>
            <a:br>
              <a:rPr lang="en-US" altLang="ja-JP" sz="6000" b="1" dirty="0" smtClean="0">
                <a:solidFill>
                  <a:schemeClr val="tx1">
                    <a:lumMod val="95000"/>
                    <a:lumOff val="5000"/>
                  </a:schemeClr>
                </a:solidFill>
              </a:rPr>
            </a:br>
            <a:r>
              <a:rPr lang="ja-JP" altLang="en-US" sz="6000" b="1" dirty="0" smtClean="0">
                <a:solidFill>
                  <a:schemeClr val="tx1">
                    <a:lumMod val="95000"/>
                    <a:lumOff val="5000"/>
                  </a:schemeClr>
                </a:solidFill>
              </a:rPr>
              <a:t>　　（</a:t>
            </a:r>
            <a:r>
              <a:rPr lang="en-US" altLang="ja-JP" sz="6000" b="1" dirty="0" smtClean="0">
                <a:solidFill>
                  <a:schemeClr val="tx1">
                    <a:lumMod val="95000"/>
                    <a:lumOff val="5000"/>
                  </a:schemeClr>
                </a:solidFill>
              </a:rPr>
              <a:t> Tourist Industry has occurred </a:t>
            </a:r>
            <a:r>
              <a:rPr lang="ja-JP" altLang="en-US" sz="6000" b="1" dirty="0" smtClean="0">
                <a:solidFill>
                  <a:schemeClr val="tx1">
                    <a:lumMod val="95000"/>
                    <a:lumOff val="5000"/>
                  </a:schemeClr>
                </a:solidFill>
              </a:rPr>
              <a:t>？）</a:t>
            </a:r>
            <a:endParaRPr kumimoji="1" lang="ja-JP" altLang="en-US" sz="6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dirty="0" smtClean="0"/>
              <a:t>Economic ripple effect of the tourism activity</a:t>
            </a:r>
            <a:endParaRPr kumimoji="1" lang="ja-JP" altLang="en-US" dirty="0"/>
          </a:p>
        </p:txBody>
      </p:sp>
      <p:pic>
        <p:nvPicPr>
          <p:cNvPr id="73730" name="Picture 2" descr="国内における旅行消費額（２０１３年）"/>
          <p:cNvPicPr>
            <a:picLocks noChangeAspect="1" noChangeArrowheads="1"/>
          </p:cNvPicPr>
          <p:nvPr/>
        </p:nvPicPr>
        <p:blipFill>
          <a:blip r:embed="rId3" cstate="print"/>
          <a:srcRect/>
          <a:stretch>
            <a:fillRect/>
          </a:stretch>
        </p:blipFill>
        <p:spPr bwMode="auto">
          <a:xfrm>
            <a:off x="539552" y="1780009"/>
            <a:ext cx="6492974" cy="4793749"/>
          </a:xfrm>
          <a:prstGeom prst="rect">
            <a:avLst/>
          </a:prstGeom>
          <a:noFill/>
        </p:spPr>
      </p:pic>
      <p:sp>
        <p:nvSpPr>
          <p:cNvPr id="5" name="角丸四角形 4"/>
          <p:cNvSpPr/>
          <p:nvPr/>
        </p:nvSpPr>
        <p:spPr>
          <a:xfrm>
            <a:off x="7185992" y="1844824"/>
            <a:ext cx="1490464" cy="151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lumMod val="95000"/>
                    <a:lumOff val="5000"/>
                  </a:schemeClr>
                </a:solidFill>
              </a:rPr>
              <a:t>２３．６</a:t>
            </a:r>
            <a:r>
              <a:rPr kumimoji="1" lang="en-US" altLang="ja-JP" sz="2800" b="1" dirty="0" smtClean="0">
                <a:solidFill>
                  <a:schemeClr val="tx1">
                    <a:lumMod val="95000"/>
                    <a:lumOff val="5000"/>
                  </a:schemeClr>
                </a:solidFill>
              </a:rPr>
              <a:t>trillion</a:t>
            </a:r>
            <a:r>
              <a:rPr kumimoji="1" lang="ja-JP" altLang="en-US" sz="2800" b="1" dirty="0" smtClean="0">
                <a:solidFill>
                  <a:schemeClr val="tx1">
                    <a:lumMod val="95000"/>
                    <a:lumOff val="5000"/>
                  </a:schemeClr>
                </a:solidFill>
              </a:rPr>
              <a:t>　</a:t>
            </a:r>
            <a:r>
              <a:rPr kumimoji="1" lang="en-US" altLang="ja-JP" sz="2800" b="1" dirty="0" smtClean="0">
                <a:solidFill>
                  <a:schemeClr val="tx1">
                    <a:lumMod val="95000"/>
                    <a:lumOff val="5000"/>
                  </a:schemeClr>
                </a:solidFill>
              </a:rPr>
              <a:t>yen</a:t>
            </a:r>
            <a:endParaRPr kumimoji="1" lang="ja-JP" altLang="en-US" sz="2800" b="1" dirty="0">
              <a:solidFill>
                <a:schemeClr val="tx1">
                  <a:lumMod val="95000"/>
                  <a:lumOff val="5000"/>
                </a:schemeClr>
              </a:solidFill>
            </a:endParaRPr>
          </a:p>
        </p:txBody>
      </p:sp>
      <p:sp>
        <p:nvSpPr>
          <p:cNvPr id="6" name="角丸四角形 5"/>
          <p:cNvSpPr/>
          <p:nvPr/>
        </p:nvSpPr>
        <p:spPr>
          <a:xfrm>
            <a:off x="7092280" y="5085184"/>
            <a:ext cx="2016224"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solidFill>
                  <a:schemeClr val="tx1">
                    <a:lumMod val="95000"/>
                    <a:lumOff val="5000"/>
                  </a:schemeClr>
                </a:solidFill>
              </a:rPr>
              <a:t>48.8</a:t>
            </a:r>
          </a:p>
          <a:p>
            <a:pPr algn="ctr"/>
            <a:r>
              <a:rPr kumimoji="1" lang="en-US" altLang="ja-JP" sz="2800" b="1" dirty="0" smtClean="0">
                <a:solidFill>
                  <a:schemeClr val="tx1">
                    <a:lumMod val="95000"/>
                    <a:lumOff val="5000"/>
                  </a:schemeClr>
                </a:solidFill>
              </a:rPr>
              <a:t>trillion</a:t>
            </a:r>
            <a:r>
              <a:rPr kumimoji="1" lang="ja-JP" altLang="en-US" sz="2800" b="1" dirty="0" smtClean="0">
                <a:solidFill>
                  <a:schemeClr val="tx1">
                    <a:lumMod val="95000"/>
                    <a:lumOff val="5000"/>
                  </a:schemeClr>
                </a:solidFill>
              </a:rPr>
              <a:t>　</a:t>
            </a:r>
            <a:r>
              <a:rPr kumimoji="1" lang="en-US" altLang="ja-JP" sz="2800" b="1" dirty="0" smtClean="0">
                <a:solidFill>
                  <a:schemeClr val="tx1">
                    <a:lumMod val="95000"/>
                    <a:lumOff val="5000"/>
                  </a:schemeClr>
                </a:solidFill>
              </a:rPr>
              <a:t>yen</a:t>
            </a:r>
            <a:endParaRPr kumimoji="1" lang="ja-JP" altLang="en-US" sz="2800" b="1" dirty="0">
              <a:solidFill>
                <a:schemeClr val="tx1">
                  <a:lumMod val="95000"/>
                  <a:lumOff val="5000"/>
                </a:schemeClr>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435280" cy="6597352"/>
          </a:xfrm>
          <a:solidFill>
            <a:srgbClr val="FFFF00"/>
          </a:solidFill>
          <a:ln w="76200">
            <a:solidFill>
              <a:schemeClr val="tx1">
                <a:lumMod val="95000"/>
                <a:lumOff val="5000"/>
              </a:schemeClr>
            </a:solidFill>
          </a:ln>
        </p:spPr>
        <p:txBody>
          <a:bodyPr>
            <a:normAutofit/>
          </a:bodyPr>
          <a:lstStyle/>
          <a:p>
            <a:r>
              <a:rPr lang="en-US" altLang="ja-JP" sz="8000" dirty="0" smtClean="0"/>
              <a:t>Hypothesis</a:t>
            </a:r>
            <a:r>
              <a:rPr lang="ja-JP" altLang="en-US" sz="8000" dirty="0" smtClean="0"/>
              <a:t>　②</a:t>
            </a:r>
            <a:r>
              <a:rPr lang="en-US" altLang="ja-JP" sz="8000" dirty="0" smtClean="0"/>
              <a:t/>
            </a:r>
            <a:br>
              <a:rPr lang="en-US" altLang="ja-JP" sz="8000" dirty="0" smtClean="0"/>
            </a:br>
            <a:r>
              <a:rPr lang="ja-JP" altLang="en-US" dirty="0" smtClean="0"/>
              <a:t>　</a:t>
            </a:r>
            <a:r>
              <a:rPr lang="en-US" altLang="ja-JP" dirty="0" smtClean="0"/>
              <a:t/>
            </a:r>
            <a:br>
              <a:rPr lang="en-US" altLang="ja-JP" dirty="0" smtClean="0"/>
            </a:br>
            <a:r>
              <a:rPr lang="en-US" altLang="ja-JP" dirty="0" smtClean="0"/>
              <a:t> </a:t>
            </a:r>
            <a:r>
              <a:rPr lang="en-US" altLang="ja-JP" sz="6600" dirty="0" smtClean="0"/>
              <a:t>Cross-border concept</a:t>
            </a:r>
            <a:r>
              <a:rPr lang="en-US" altLang="ja-JP" dirty="0" smtClean="0"/>
              <a:t/>
            </a:r>
            <a:br>
              <a:rPr lang="en-US" altLang="ja-JP" dirty="0" smtClean="0"/>
            </a:br>
            <a:r>
              <a:rPr lang="en-US" altLang="ja-JP" dirty="0" smtClean="0"/>
              <a:t/>
            </a:r>
            <a:br>
              <a:rPr lang="en-US" altLang="ja-JP" dirty="0" smtClean="0"/>
            </a:br>
            <a:r>
              <a:rPr lang="en-US" altLang="ja-JP" sz="6600" dirty="0" smtClean="0"/>
              <a:t>⇒ non-discriminatory </a:t>
            </a:r>
            <a:r>
              <a:rPr lang="en-US" altLang="ja-JP" sz="6000" b="1" dirty="0" smtClean="0">
                <a:solidFill>
                  <a:schemeClr val="tx1">
                    <a:lumMod val="95000"/>
                    <a:lumOff val="5000"/>
                  </a:schemeClr>
                </a:solidFill>
              </a:rPr>
              <a:t/>
            </a:r>
            <a:br>
              <a:rPr lang="en-US" altLang="ja-JP" sz="6000" b="1" dirty="0" smtClean="0">
                <a:solidFill>
                  <a:schemeClr val="tx1">
                    <a:lumMod val="95000"/>
                    <a:lumOff val="5000"/>
                  </a:schemeClr>
                </a:solidFill>
              </a:rPr>
            </a:br>
            <a:r>
              <a:rPr lang="ja-JP" altLang="en-US" sz="6000" b="1" dirty="0" smtClean="0">
                <a:solidFill>
                  <a:schemeClr val="tx1">
                    <a:lumMod val="95000"/>
                    <a:lumOff val="5000"/>
                  </a:schemeClr>
                </a:solidFill>
              </a:rPr>
              <a:t>　　</a:t>
            </a:r>
            <a:endParaRPr kumimoji="1" lang="ja-JP" altLang="en-US" sz="60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435280" cy="6597352"/>
          </a:xfrm>
          <a:solidFill>
            <a:srgbClr val="FFFF00"/>
          </a:solidFill>
          <a:ln w="76200">
            <a:solidFill>
              <a:schemeClr val="tx1">
                <a:lumMod val="95000"/>
                <a:lumOff val="5000"/>
              </a:schemeClr>
            </a:solidFill>
          </a:ln>
        </p:spPr>
        <p:txBody>
          <a:bodyPr>
            <a:normAutofit/>
          </a:bodyPr>
          <a:lstStyle/>
          <a:p>
            <a:r>
              <a:rPr lang="en-US" altLang="ja-JP" sz="8000" dirty="0" smtClean="0"/>
              <a:t>Hypothesis</a:t>
            </a:r>
            <a:r>
              <a:rPr lang="ja-JP" altLang="en-US" sz="8000" dirty="0" smtClean="0"/>
              <a:t>　②</a:t>
            </a:r>
            <a:r>
              <a:rPr lang="en-US" altLang="ja-JP" sz="8000" dirty="0" smtClean="0"/>
              <a:t/>
            </a:r>
            <a:br>
              <a:rPr lang="en-US" altLang="ja-JP" sz="8000" dirty="0" smtClean="0"/>
            </a:br>
            <a:r>
              <a:rPr lang="ja-JP" altLang="en-US" dirty="0" smtClean="0"/>
              <a:t>　</a:t>
            </a:r>
            <a:r>
              <a:rPr lang="en-US" altLang="ja-JP" dirty="0" smtClean="0"/>
              <a:t/>
            </a:r>
            <a:br>
              <a:rPr lang="en-US" altLang="ja-JP" dirty="0" smtClean="0"/>
            </a:br>
            <a:r>
              <a:rPr lang="en-US" altLang="ja-JP" dirty="0" smtClean="0"/>
              <a:t> </a:t>
            </a:r>
            <a:r>
              <a:rPr lang="en-US" altLang="ja-JP" sz="6600" dirty="0" smtClean="0"/>
              <a:t>Cross-border concept</a:t>
            </a:r>
            <a:r>
              <a:rPr lang="en-US" altLang="ja-JP" dirty="0" smtClean="0"/>
              <a:t/>
            </a:r>
            <a:br>
              <a:rPr lang="en-US" altLang="ja-JP" dirty="0" smtClean="0"/>
            </a:br>
            <a:r>
              <a:rPr lang="en-US" altLang="ja-JP" dirty="0" smtClean="0"/>
              <a:t/>
            </a:r>
            <a:br>
              <a:rPr lang="en-US" altLang="ja-JP" dirty="0" smtClean="0"/>
            </a:br>
            <a:r>
              <a:rPr lang="en-US" altLang="ja-JP" sz="6600" dirty="0" smtClean="0"/>
              <a:t>⇒ non-discriminatory </a:t>
            </a:r>
            <a:r>
              <a:rPr lang="en-US" altLang="ja-JP" sz="6000" b="1" dirty="0" smtClean="0">
                <a:solidFill>
                  <a:schemeClr val="tx1">
                    <a:lumMod val="95000"/>
                    <a:lumOff val="5000"/>
                  </a:schemeClr>
                </a:solidFill>
              </a:rPr>
              <a:t/>
            </a:r>
            <a:br>
              <a:rPr lang="en-US" altLang="ja-JP" sz="6000" b="1" dirty="0" smtClean="0">
                <a:solidFill>
                  <a:schemeClr val="tx1">
                    <a:lumMod val="95000"/>
                    <a:lumOff val="5000"/>
                  </a:schemeClr>
                </a:solidFill>
              </a:rPr>
            </a:br>
            <a:r>
              <a:rPr lang="ja-JP" altLang="en-US" sz="6000" b="1" dirty="0" smtClean="0">
                <a:solidFill>
                  <a:schemeClr val="tx1">
                    <a:lumMod val="95000"/>
                    <a:lumOff val="5000"/>
                  </a:schemeClr>
                </a:solidFill>
              </a:rPr>
              <a:t>　　</a:t>
            </a:r>
            <a:endParaRPr kumimoji="1" lang="ja-JP" altLang="en-US" sz="60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76200">
            <a:solidFill>
              <a:schemeClr val="tx1">
                <a:lumMod val="95000"/>
                <a:lumOff val="5000"/>
              </a:schemeClr>
            </a:solidFill>
          </a:ln>
        </p:spPr>
        <p:txBody>
          <a:bodyPr/>
          <a:lstStyle/>
          <a:p>
            <a:r>
              <a:rPr lang="en-US" altLang="ja-JP" dirty="0" smtClean="0"/>
              <a:t>The proof of the hypothesis ①②</a:t>
            </a:r>
            <a:endParaRPr kumimoji="1" lang="ja-JP" altLang="en-US" dirty="0"/>
          </a:p>
        </p:txBody>
      </p:sp>
      <p:sp>
        <p:nvSpPr>
          <p:cNvPr id="3" name="コンテンツ プレースホルダ 2"/>
          <p:cNvSpPr>
            <a:spLocks noGrp="1"/>
          </p:cNvSpPr>
          <p:nvPr>
            <p:ph idx="1"/>
          </p:nvPr>
        </p:nvSpPr>
        <p:spPr>
          <a:xfrm>
            <a:off x="457200" y="1600200"/>
            <a:ext cx="8435280" cy="4925144"/>
          </a:xfrm>
        </p:spPr>
        <p:txBody>
          <a:bodyPr>
            <a:normAutofit/>
          </a:bodyPr>
          <a:lstStyle/>
          <a:p>
            <a:pPr>
              <a:buNone/>
            </a:pPr>
            <a:r>
              <a:rPr kumimoji="1" lang="ja-JP" altLang="en-US" sz="4800" dirty="0" smtClean="0"/>
              <a:t>　</a:t>
            </a:r>
            <a:r>
              <a:rPr lang="en-US" altLang="ja-JP" sz="4800" dirty="0" smtClean="0"/>
              <a:t>Analysis of the quantity of the lexical used in the past required</a:t>
            </a:r>
          </a:p>
          <a:p>
            <a:pPr>
              <a:buNone/>
            </a:pPr>
            <a:r>
              <a:rPr lang="ja-JP" altLang="en-US" sz="4800" dirty="0" smtClean="0"/>
              <a:t>　　　　　　　　　　　</a:t>
            </a:r>
            <a:r>
              <a:rPr lang="en-US" altLang="ja-JP" sz="4800" dirty="0" smtClean="0"/>
              <a:t>⇒</a:t>
            </a:r>
          </a:p>
          <a:p>
            <a:pPr>
              <a:buNone/>
            </a:pPr>
            <a:r>
              <a:rPr lang="en-US" altLang="ja-JP" sz="4800" dirty="0" smtClean="0"/>
              <a:t>    It relies on the success of    Amazon and Google</a:t>
            </a:r>
            <a:endParaRPr kumimoji="1" lang="en-US" altLang="ja-JP" sz="4800" dirty="0" smtClean="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lang="en-US" altLang="ja-JP" dirty="0" smtClean="0"/>
              <a:t>Mechanisms that domestic tourism destination has occurred</a:t>
            </a:r>
            <a:endParaRPr kumimoji="1" lang="ja-JP" altLang="en-US" dirty="0"/>
          </a:p>
        </p:txBody>
      </p:sp>
      <p:sp>
        <p:nvSpPr>
          <p:cNvPr id="4" name="正方形/長方形 3"/>
          <p:cNvSpPr/>
          <p:nvPr/>
        </p:nvSpPr>
        <p:spPr>
          <a:xfrm>
            <a:off x="35496" y="1556792"/>
            <a:ext cx="2555776" cy="1778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lumMod val="95000"/>
                    <a:lumOff val="5000"/>
                  </a:schemeClr>
                </a:solidFill>
              </a:rPr>
              <a:t>OUTBOUND</a:t>
            </a:r>
          </a:p>
          <a:p>
            <a:pPr algn="ctr"/>
            <a:r>
              <a:rPr lang="en-US" altLang="ja-JP" sz="3600" dirty="0" smtClean="0">
                <a:solidFill>
                  <a:schemeClr val="tx1">
                    <a:lumMod val="95000"/>
                    <a:lumOff val="5000"/>
                  </a:schemeClr>
                </a:solidFill>
              </a:rPr>
              <a:t>Sightseeing</a:t>
            </a:r>
          </a:p>
          <a:p>
            <a:pPr algn="ctr"/>
            <a:r>
              <a:rPr lang="en-US" altLang="ja-JP" sz="1600" dirty="0" smtClean="0">
                <a:solidFill>
                  <a:schemeClr val="tx1">
                    <a:lumMod val="95000"/>
                    <a:lumOff val="5000"/>
                  </a:schemeClr>
                </a:solidFill>
              </a:rPr>
              <a:t>Etymologically speaking</a:t>
            </a:r>
            <a:endParaRPr kumimoji="1" lang="en-US" altLang="ja-JP" sz="1600" dirty="0" smtClean="0">
              <a:solidFill>
                <a:schemeClr val="tx1">
                  <a:lumMod val="95000"/>
                  <a:lumOff val="5000"/>
                </a:schemeClr>
              </a:solidFill>
            </a:endParaRPr>
          </a:p>
        </p:txBody>
      </p:sp>
      <p:sp>
        <p:nvSpPr>
          <p:cNvPr id="5" name="正方形/長方形 4"/>
          <p:cNvSpPr/>
          <p:nvPr/>
        </p:nvSpPr>
        <p:spPr>
          <a:xfrm>
            <a:off x="6516216" y="1556792"/>
            <a:ext cx="2483768"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lumMod val="95000"/>
                    <a:lumOff val="5000"/>
                  </a:schemeClr>
                </a:solidFill>
              </a:rPr>
              <a:t>INBOUND</a:t>
            </a:r>
          </a:p>
          <a:p>
            <a:pPr algn="ctr"/>
            <a:r>
              <a:rPr lang="en-US" altLang="ja-JP" sz="3600" dirty="0" smtClean="0">
                <a:solidFill>
                  <a:schemeClr val="tx1">
                    <a:lumMod val="95000"/>
                    <a:lumOff val="5000"/>
                  </a:schemeClr>
                </a:solidFill>
              </a:rPr>
              <a:t>D</a:t>
            </a:r>
            <a:r>
              <a:rPr kumimoji="1" lang="en-US" altLang="ja-JP" sz="3600" dirty="0" smtClean="0">
                <a:solidFill>
                  <a:schemeClr val="tx1">
                    <a:lumMod val="95000"/>
                    <a:lumOff val="5000"/>
                  </a:schemeClr>
                </a:solidFill>
              </a:rPr>
              <a:t>estination</a:t>
            </a:r>
            <a:endParaRPr kumimoji="1" lang="ja-JP" altLang="en-US" sz="3600" dirty="0">
              <a:solidFill>
                <a:schemeClr val="tx1">
                  <a:lumMod val="95000"/>
                  <a:lumOff val="5000"/>
                </a:schemeClr>
              </a:solidFill>
            </a:endParaRPr>
          </a:p>
        </p:txBody>
      </p:sp>
      <p:sp>
        <p:nvSpPr>
          <p:cNvPr id="6" name="右矢印 5"/>
          <p:cNvSpPr/>
          <p:nvPr/>
        </p:nvSpPr>
        <p:spPr>
          <a:xfrm>
            <a:off x="2699792" y="1412776"/>
            <a:ext cx="3816424" cy="2088232"/>
          </a:xfrm>
          <a:prstGeom prst="rightArrow">
            <a:avLst/>
          </a:prstGeom>
          <a:solidFill>
            <a:schemeClr val="accent6">
              <a:lumMod val="40000"/>
              <a:lumOff val="60000"/>
            </a:schemeClr>
          </a:solidFill>
          <a:ln w="12700">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solidFill>
                  <a:schemeClr val="tx1">
                    <a:lumMod val="95000"/>
                    <a:lumOff val="5000"/>
                  </a:schemeClr>
                </a:solidFill>
              </a:rPr>
              <a:t>Acquisition of foreign currency</a:t>
            </a:r>
            <a:endParaRPr kumimoji="1" lang="ja-JP" altLang="en-US" sz="3200" b="1" dirty="0">
              <a:solidFill>
                <a:schemeClr val="tx1">
                  <a:lumMod val="95000"/>
                  <a:lumOff val="5000"/>
                </a:schemeClr>
              </a:solidFill>
            </a:endParaRPr>
          </a:p>
        </p:txBody>
      </p:sp>
      <p:sp>
        <p:nvSpPr>
          <p:cNvPr id="7" name="正方形/長方形 6"/>
          <p:cNvSpPr/>
          <p:nvPr/>
        </p:nvSpPr>
        <p:spPr>
          <a:xfrm>
            <a:off x="251520" y="3356992"/>
            <a:ext cx="8568952" cy="3501008"/>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95000"/>
                  <a:lumOff val="5000"/>
                </a:schemeClr>
              </a:solidFill>
            </a:endParaRPr>
          </a:p>
        </p:txBody>
      </p:sp>
      <p:sp>
        <p:nvSpPr>
          <p:cNvPr id="8" name="正方形/長方形 7"/>
          <p:cNvSpPr/>
          <p:nvPr/>
        </p:nvSpPr>
        <p:spPr>
          <a:xfrm>
            <a:off x="4427984" y="5157192"/>
            <a:ext cx="4032448" cy="1700808"/>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Domestic tourism</a:t>
            </a:r>
          </a:p>
          <a:p>
            <a:pPr algn="ctr"/>
            <a:r>
              <a:rPr lang="en-US" altLang="ja-JP" sz="3200" dirty="0" smtClean="0">
                <a:solidFill>
                  <a:schemeClr val="tx1">
                    <a:lumMod val="95000"/>
                    <a:lumOff val="5000"/>
                  </a:schemeClr>
                </a:solidFill>
              </a:rPr>
              <a:t>(Facility development for foreigner)</a:t>
            </a:r>
            <a:endParaRPr kumimoji="1" lang="ja-JP" altLang="en-US" sz="3200" dirty="0">
              <a:solidFill>
                <a:schemeClr val="tx1">
                  <a:lumMod val="95000"/>
                  <a:lumOff val="5000"/>
                </a:schemeClr>
              </a:solidFill>
            </a:endParaRPr>
          </a:p>
        </p:txBody>
      </p:sp>
      <p:sp>
        <p:nvSpPr>
          <p:cNvPr id="9" name="正方形/長方形 8"/>
          <p:cNvSpPr/>
          <p:nvPr/>
        </p:nvSpPr>
        <p:spPr>
          <a:xfrm>
            <a:off x="467544" y="5157192"/>
            <a:ext cx="3816424" cy="1700808"/>
          </a:xfrm>
          <a:prstGeom prst="rect">
            <a:avLst/>
          </a:prstGeom>
          <a:solidFill>
            <a:schemeClr val="accent6">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ja-JP" sz="3200" dirty="0" smtClean="0">
                <a:solidFill>
                  <a:schemeClr val="tx1">
                    <a:lumMod val="95000"/>
                    <a:lumOff val="5000"/>
                  </a:schemeClr>
                </a:solidFill>
              </a:rPr>
              <a:t>International tourism</a:t>
            </a:r>
          </a:p>
          <a:p>
            <a:pPr algn="ctr"/>
            <a:r>
              <a:rPr lang="fr-FR" altLang="ja-JP" sz="3200" dirty="0" smtClean="0">
                <a:solidFill>
                  <a:schemeClr val="tx1">
                    <a:lumMod val="95000"/>
                    <a:lumOff val="5000"/>
                  </a:schemeClr>
                </a:solidFill>
              </a:rPr>
              <a:t>(Overseas tourist propaganda)</a:t>
            </a:r>
            <a:endParaRPr kumimoji="1" lang="ja-JP" altLang="en-US" sz="3200" dirty="0">
              <a:solidFill>
                <a:schemeClr val="tx1">
                  <a:lumMod val="95000"/>
                  <a:lumOff val="5000"/>
                </a:schemeClr>
              </a:solidFill>
            </a:endParaRPr>
          </a:p>
        </p:txBody>
      </p:sp>
      <p:sp>
        <p:nvSpPr>
          <p:cNvPr id="10" name="正方形/長方形 9"/>
          <p:cNvSpPr/>
          <p:nvPr/>
        </p:nvSpPr>
        <p:spPr>
          <a:xfrm>
            <a:off x="1187624" y="3573016"/>
            <a:ext cx="6336704" cy="144016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lumMod val="95000"/>
                    <a:lumOff val="5000"/>
                  </a:schemeClr>
                </a:solidFill>
              </a:rPr>
              <a:t>Inauguration of the international tourism administration</a:t>
            </a:r>
            <a:endParaRPr kumimoji="1" lang="en-US" altLang="ja-JP" sz="3600" dirty="0" smtClean="0">
              <a:solidFill>
                <a:schemeClr val="tx1">
                  <a:lumMod val="95000"/>
                  <a:lumOff val="5000"/>
                </a:schemeClr>
              </a:solidFill>
            </a:endParaRPr>
          </a:p>
          <a:p>
            <a:pPr algn="ctr"/>
            <a:r>
              <a:rPr lang="en-US" altLang="ja-JP" sz="3200" dirty="0" smtClean="0">
                <a:solidFill>
                  <a:schemeClr val="tx1">
                    <a:lumMod val="95000"/>
                    <a:lumOff val="5000"/>
                  </a:schemeClr>
                </a:solidFill>
              </a:rPr>
              <a:t>1930</a:t>
            </a:r>
            <a:endParaRPr kumimoji="1" lang="en-US" altLang="ja-JP" sz="3200" dirty="0" smtClean="0">
              <a:solidFill>
                <a:schemeClr val="tx1">
                  <a:lumMod val="95000"/>
                  <a:lumOff val="5000"/>
                </a:schemeClr>
              </a:solidFil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44480" y="1772816"/>
            <a:ext cx="2223864" cy="136815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For western people</a:t>
            </a:r>
            <a:endParaRPr kumimoji="1" lang="ja-JP" altLang="en-US" sz="3200" dirty="0">
              <a:solidFill>
                <a:schemeClr val="tx1">
                  <a:lumMod val="95000"/>
                  <a:lumOff val="5000"/>
                </a:schemeClr>
              </a:solidFill>
            </a:endParaRPr>
          </a:p>
        </p:txBody>
      </p:sp>
      <p:sp>
        <p:nvSpPr>
          <p:cNvPr id="13" name="正方形/長方形 12"/>
          <p:cNvSpPr/>
          <p:nvPr/>
        </p:nvSpPr>
        <p:spPr>
          <a:xfrm>
            <a:off x="5436096" y="5373216"/>
            <a:ext cx="2376264" cy="10081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For Japanese</a:t>
            </a:r>
          </a:p>
          <a:p>
            <a:pPr algn="ctr"/>
            <a:r>
              <a:rPr kumimoji="1" lang="en-US" altLang="ja-JP" sz="3200" dirty="0" smtClean="0">
                <a:solidFill>
                  <a:schemeClr val="tx1">
                    <a:lumMod val="95000"/>
                    <a:lumOff val="5000"/>
                  </a:schemeClr>
                </a:solidFill>
              </a:rPr>
              <a:t>people</a:t>
            </a:r>
            <a:endParaRPr kumimoji="1" lang="ja-JP" altLang="en-US" sz="3200" dirty="0">
              <a:solidFill>
                <a:schemeClr val="tx1">
                  <a:lumMod val="95000"/>
                  <a:lumOff val="5000"/>
                </a:schemeClr>
              </a:solidFill>
            </a:endParaRPr>
          </a:p>
        </p:txBody>
      </p:sp>
      <p:sp>
        <p:nvSpPr>
          <p:cNvPr id="14" name="正方形/長方形 13"/>
          <p:cNvSpPr/>
          <p:nvPr/>
        </p:nvSpPr>
        <p:spPr>
          <a:xfrm>
            <a:off x="395536" y="1556792"/>
            <a:ext cx="4032448" cy="2520280"/>
          </a:xfrm>
          <a:prstGeom prst="rect">
            <a:avLst/>
          </a:prstGeom>
          <a:solidFill>
            <a:schemeClr val="accent6">
              <a:lumMod val="40000"/>
              <a:lumOff val="6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lumMod val="95000"/>
                    <a:lumOff val="5000"/>
                  </a:schemeClr>
                </a:solidFill>
              </a:rPr>
              <a:t>National Treasure Preservation Act</a:t>
            </a:r>
          </a:p>
          <a:p>
            <a:pPr algn="ctr"/>
            <a:r>
              <a:rPr lang="en-US" altLang="ja-JP" sz="3600" dirty="0" smtClean="0">
                <a:solidFill>
                  <a:schemeClr val="tx1">
                    <a:lumMod val="95000"/>
                    <a:lumOff val="5000"/>
                  </a:schemeClr>
                </a:solidFill>
              </a:rPr>
              <a:t>1929</a:t>
            </a:r>
          </a:p>
          <a:p>
            <a:pPr algn="ctr"/>
            <a:r>
              <a:rPr lang="en-US" altLang="ja-JP" sz="3600" dirty="0" smtClean="0">
                <a:solidFill>
                  <a:schemeClr val="tx1">
                    <a:lumMod val="95000"/>
                    <a:lumOff val="5000"/>
                  </a:schemeClr>
                </a:solidFill>
              </a:rPr>
              <a:t>National Parks Law</a:t>
            </a:r>
          </a:p>
          <a:p>
            <a:pPr algn="ctr"/>
            <a:r>
              <a:rPr lang="en-US" altLang="ja-JP" sz="3600" dirty="0" smtClean="0">
                <a:solidFill>
                  <a:schemeClr val="tx1">
                    <a:lumMod val="95000"/>
                    <a:lumOff val="5000"/>
                  </a:schemeClr>
                </a:solidFill>
              </a:rPr>
              <a:t>1931</a:t>
            </a:r>
          </a:p>
        </p:txBody>
      </p:sp>
      <p:sp>
        <p:nvSpPr>
          <p:cNvPr id="15" name="正方形/長方形 14"/>
          <p:cNvSpPr/>
          <p:nvPr/>
        </p:nvSpPr>
        <p:spPr>
          <a:xfrm>
            <a:off x="323528" y="4149080"/>
            <a:ext cx="4032448" cy="2664296"/>
          </a:xfrm>
          <a:prstGeom prst="rect">
            <a:avLst/>
          </a:prstGeom>
          <a:solidFill>
            <a:schemeClr val="accent5">
              <a:lumMod val="60000"/>
              <a:lumOff val="4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lumMod val="95000"/>
                    <a:lumOff val="5000"/>
                  </a:schemeClr>
                </a:solidFill>
              </a:rPr>
              <a:t>Ryokan </a:t>
            </a:r>
          </a:p>
          <a:p>
            <a:pPr algn="ctr"/>
            <a:r>
              <a:rPr lang="en-US" altLang="ja-JP" sz="3600" dirty="0" smtClean="0">
                <a:solidFill>
                  <a:schemeClr val="tx1">
                    <a:lumMod val="95000"/>
                    <a:lumOff val="5000"/>
                  </a:schemeClr>
                </a:solidFill>
              </a:rPr>
              <a:t>Japanese food</a:t>
            </a:r>
          </a:p>
          <a:p>
            <a:pPr algn="ctr"/>
            <a:r>
              <a:rPr lang="en-US" altLang="ja-JP" sz="3600" dirty="0" smtClean="0">
                <a:solidFill>
                  <a:schemeClr val="tx1">
                    <a:lumMod val="95000"/>
                    <a:lumOff val="5000"/>
                  </a:schemeClr>
                </a:solidFill>
              </a:rPr>
              <a:t>Scenic spot </a:t>
            </a:r>
          </a:p>
          <a:p>
            <a:pPr algn="ctr"/>
            <a:r>
              <a:rPr lang="en-US" altLang="ja-JP" sz="3600" dirty="0" smtClean="0">
                <a:solidFill>
                  <a:schemeClr val="tx1">
                    <a:lumMod val="95000"/>
                    <a:lumOff val="5000"/>
                  </a:schemeClr>
                </a:solidFill>
              </a:rPr>
              <a:t>scenic district</a:t>
            </a:r>
          </a:p>
          <a:p>
            <a:pPr algn="ctr"/>
            <a:r>
              <a:rPr lang="en-US" altLang="ja-JP" sz="3600" dirty="0" smtClean="0">
                <a:solidFill>
                  <a:schemeClr val="tx1">
                    <a:lumMod val="95000"/>
                    <a:lumOff val="5000"/>
                  </a:schemeClr>
                </a:solidFill>
              </a:rPr>
              <a:t>Sumo</a:t>
            </a:r>
          </a:p>
        </p:txBody>
      </p:sp>
      <p:sp>
        <p:nvSpPr>
          <p:cNvPr id="16" name="上下矢印 15"/>
          <p:cNvSpPr/>
          <p:nvPr/>
        </p:nvSpPr>
        <p:spPr>
          <a:xfrm>
            <a:off x="4427984" y="3356992"/>
            <a:ext cx="4536504" cy="1728192"/>
          </a:xfrm>
          <a:prstGeom prst="upDownArrow">
            <a:avLst>
              <a:gd name="adj1" fmla="val 69305"/>
              <a:gd name="adj2" fmla="val 16217"/>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2800" b="1" dirty="0" smtClean="0">
                <a:solidFill>
                  <a:srgbClr val="FF0000"/>
                </a:solidFill>
              </a:rPr>
              <a:t>Clear differences in lifestyle</a:t>
            </a:r>
          </a:p>
          <a:p>
            <a:pPr algn="ctr"/>
            <a:r>
              <a:rPr lang="en-US" altLang="ja-JP" sz="2800" b="1" dirty="0" smtClean="0">
                <a:solidFill>
                  <a:srgbClr val="FF0000"/>
                </a:solidFill>
              </a:rPr>
              <a:t>(at that time)</a:t>
            </a:r>
            <a:endParaRPr kumimoji="1" lang="ja-JP" altLang="en-US" sz="2800" b="1" dirty="0">
              <a:solidFill>
                <a:srgbClr val="FF0000"/>
              </a:solidFill>
            </a:endParaRPr>
          </a:p>
        </p:txBody>
      </p:sp>
      <p:sp>
        <p:nvSpPr>
          <p:cNvPr id="23" name="正方形/長方形 22"/>
          <p:cNvSpPr/>
          <p:nvPr/>
        </p:nvSpPr>
        <p:spPr>
          <a:xfrm>
            <a:off x="467544" y="620688"/>
            <a:ext cx="3816424" cy="720080"/>
          </a:xfrm>
          <a:prstGeom prst="rect">
            <a:avLst/>
          </a:prstGeom>
          <a:solidFill>
            <a:schemeClr val="accent6">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ja-JP" sz="2000" dirty="0" smtClean="0">
                <a:solidFill>
                  <a:schemeClr val="tx1">
                    <a:lumMod val="95000"/>
                    <a:lumOff val="5000"/>
                  </a:schemeClr>
                </a:solidFill>
              </a:rPr>
              <a:t>International tourism</a:t>
            </a:r>
          </a:p>
          <a:p>
            <a:pPr algn="ctr"/>
            <a:r>
              <a:rPr lang="fr-FR" altLang="ja-JP" sz="2000" dirty="0" smtClean="0">
                <a:solidFill>
                  <a:schemeClr val="tx1">
                    <a:lumMod val="95000"/>
                    <a:lumOff val="5000"/>
                  </a:schemeClr>
                </a:solidFill>
              </a:rPr>
              <a:t>(Overseas tourist propaganda)</a:t>
            </a:r>
            <a:endParaRPr kumimoji="1" lang="ja-JP" altLang="en-US" sz="2000" dirty="0">
              <a:solidFill>
                <a:schemeClr val="tx1">
                  <a:lumMod val="95000"/>
                  <a:lumOff val="5000"/>
                </a:schemeClr>
              </a:solidFill>
            </a:endParaRPr>
          </a:p>
        </p:txBody>
      </p:sp>
      <p:sp>
        <p:nvSpPr>
          <p:cNvPr id="24" name="正方形/長方形 23"/>
          <p:cNvSpPr/>
          <p:nvPr/>
        </p:nvSpPr>
        <p:spPr>
          <a:xfrm>
            <a:off x="4860032" y="620688"/>
            <a:ext cx="4032448" cy="648072"/>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lumMod val="95000"/>
                    <a:lumOff val="5000"/>
                  </a:schemeClr>
                </a:solidFill>
              </a:rPr>
              <a:t>Domestic tourism</a:t>
            </a:r>
          </a:p>
          <a:p>
            <a:pPr algn="ctr"/>
            <a:r>
              <a:rPr lang="en-US" altLang="ja-JP" sz="2000" dirty="0" smtClean="0">
                <a:solidFill>
                  <a:schemeClr val="tx1">
                    <a:lumMod val="95000"/>
                    <a:lumOff val="5000"/>
                  </a:schemeClr>
                </a:solidFill>
              </a:rPr>
              <a:t>(Facility development for foreigner)</a:t>
            </a:r>
            <a:endParaRPr kumimoji="1" lang="ja-JP" altLang="en-US" sz="2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347864" y="5517232"/>
            <a:ext cx="3384376" cy="12961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The inner main outside follow</a:t>
            </a:r>
            <a:endParaRPr kumimoji="1" lang="en-US" altLang="ja-JP" sz="3200" dirty="0" smtClean="0">
              <a:solidFill>
                <a:schemeClr val="tx1">
                  <a:lumMod val="95000"/>
                  <a:lumOff val="5000"/>
                </a:schemeClr>
              </a:solidFill>
            </a:endParaRPr>
          </a:p>
        </p:txBody>
      </p:sp>
      <p:sp>
        <p:nvSpPr>
          <p:cNvPr id="6" name="下矢印 5"/>
          <p:cNvSpPr/>
          <p:nvPr/>
        </p:nvSpPr>
        <p:spPr>
          <a:xfrm>
            <a:off x="3635896" y="4653136"/>
            <a:ext cx="2160240" cy="864096"/>
          </a:xfrm>
          <a:prstGeom prst="downArrow">
            <a:avLst>
              <a:gd name="adj1" fmla="val 81001"/>
              <a:gd name="adj2" fmla="val 246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lumMod val="95000"/>
                    <a:lumOff val="5000"/>
                  </a:schemeClr>
                </a:solidFill>
              </a:rPr>
              <a:t>Real</a:t>
            </a:r>
            <a:r>
              <a:rPr lang="ja-JP" altLang="en-US" sz="2400" dirty="0" smtClean="0">
                <a:solidFill>
                  <a:schemeClr val="tx1">
                    <a:lumMod val="95000"/>
                    <a:lumOff val="5000"/>
                  </a:schemeClr>
                </a:solidFill>
              </a:rPr>
              <a:t>　</a:t>
            </a:r>
            <a:r>
              <a:rPr lang="en-US" altLang="ja-JP" sz="2400" dirty="0" smtClean="0">
                <a:solidFill>
                  <a:schemeClr val="tx1">
                    <a:lumMod val="95000"/>
                    <a:lumOff val="5000"/>
                  </a:schemeClr>
                </a:solidFill>
              </a:rPr>
              <a:t>intention</a:t>
            </a:r>
            <a:endParaRPr kumimoji="1" lang="ja-JP" altLang="en-US" sz="2400" dirty="0">
              <a:solidFill>
                <a:schemeClr val="tx1">
                  <a:lumMod val="95000"/>
                  <a:lumOff val="5000"/>
                </a:schemeClr>
              </a:solidFill>
            </a:endParaRPr>
          </a:p>
        </p:txBody>
      </p:sp>
      <p:sp>
        <p:nvSpPr>
          <p:cNvPr id="8" name="正方形/長方形 7"/>
          <p:cNvSpPr/>
          <p:nvPr/>
        </p:nvSpPr>
        <p:spPr>
          <a:xfrm>
            <a:off x="5940152" y="116632"/>
            <a:ext cx="2952328" cy="1728192"/>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lumMod val="95000"/>
                    <a:lumOff val="5000"/>
                  </a:schemeClr>
                </a:solidFill>
              </a:rPr>
              <a:t>Lexical </a:t>
            </a:r>
            <a:r>
              <a:rPr lang="ja-JP" altLang="en-US" sz="3600" dirty="0" smtClean="0">
                <a:solidFill>
                  <a:schemeClr val="tx1">
                    <a:lumMod val="95000"/>
                    <a:lumOff val="5000"/>
                  </a:schemeClr>
                </a:solidFill>
              </a:rPr>
              <a:t>“</a:t>
            </a:r>
            <a:r>
              <a:rPr lang="en-US" altLang="ja-JP" sz="3600" dirty="0" smtClean="0">
                <a:solidFill>
                  <a:schemeClr val="tx1">
                    <a:lumMod val="95000"/>
                    <a:lumOff val="5000"/>
                  </a:schemeClr>
                </a:solidFill>
              </a:rPr>
              <a:t>health and recreation</a:t>
            </a:r>
            <a:r>
              <a:rPr lang="ja-JP" altLang="en-US" sz="3600" dirty="0" smtClean="0">
                <a:solidFill>
                  <a:schemeClr val="tx1">
                    <a:lumMod val="95000"/>
                    <a:lumOff val="5000"/>
                  </a:schemeClr>
                </a:solidFill>
              </a:rPr>
              <a:t>”</a:t>
            </a:r>
            <a:endParaRPr kumimoji="1" lang="ja-JP" altLang="en-US" sz="3600" dirty="0">
              <a:solidFill>
                <a:schemeClr val="tx1">
                  <a:lumMod val="95000"/>
                  <a:lumOff val="5000"/>
                </a:schemeClr>
              </a:solidFill>
            </a:endParaRPr>
          </a:p>
        </p:txBody>
      </p:sp>
      <p:sp>
        <p:nvSpPr>
          <p:cNvPr id="9" name="正方形/長方形 8"/>
          <p:cNvSpPr/>
          <p:nvPr/>
        </p:nvSpPr>
        <p:spPr>
          <a:xfrm>
            <a:off x="5724128" y="2924944"/>
            <a:ext cx="3375992" cy="23762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lumMod val="95000"/>
                    <a:lumOff val="5000"/>
                  </a:schemeClr>
                </a:solidFill>
              </a:rPr>
              <a:t>Development and deployment of welfare administration</a:t>
            </a:r>
            <a:endParaRPr kumimoji="1" lang="ja-JP" altLang="en-US" sz="3600" dirty="0">
              <a:solidFill>
                <a:schemeClr val="tx1">
                  <a:lumMod val="95000"/>
                  <a:lumOff val="5000"/>
                </a:schemeClr>
              </a:solidFill>
            </a:endParaRPr>
          </a:p>
        </p:txBody>
      </p:sp>
      <p:sp>
        <p:nvSpPr>
          <p:cNvPr id="10" name="上矢印 9"/>
          <p:cNvSpPr/>
          <p:nvPr/>
        </p:nvSpPr>
        <p:spPr>
          <a:xfrm>
            <a:off x="6228184" y="1916832"/>
            <a:ext cx="2664296" cy="936104"/>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Public stance</a:t>
            </a:r>
            <a:endParaRPr kumimoji="1" lang="ja-JP" altLang="en-US" dirty="0">
              <a:solidFill>
                <a:schemeClr val="tx1">
                  <a:lumMod val="95000"/>
                  <a:lumOff val="5000"/>
                </a:schemeClr>
              </a:solidFill>
            </a:endParaRPr>
          </a:p>
        </p:txBody>
      </p:sp>
      <p:sp>
        <p:nvSpPr>
          <p:cNvPr id="11" name="正方形/長方形 10"/>
          <p:cNvSpPr/>
          <p:nvPr/>
        </p:nvSpPr>
        <p:spPr>
          <a:xfrm>
            <a:off x="467544" y="908720"/>
            <a:ext cx="2223864" cy="136815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For western people</a:t>
            </a:r>
            <a:endParaRPr kumimoji="1" lang="ja-JP" altLang="en-US" sz="3200" dirty="0">
              <a:solidFill>
                <a:schemeClr val="tx1">
                  <a:lumMod val="95000"/>
                  <a:lumOff val="5000"/>
                </a:schemeClr>
              </a:solidFill>
            </a:endParaRPr>
          </a:p>
        </p:txBody>
      </p:sp>
      <p:sp>
        <p:nvSpPr>
          <p:cNvPr id="12" name="正方形/長方形 11"/>
          <p:cNvSpPr/>
          <p:nvPr/>
        </p:nvSpPr>
        <p:spPr>
          <a:xfrm>
            <a:off x="467544" y="4509120"/>
            <a:ext cx="2376264" cy="10081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For Japanese</a:t>
            </a:r>
          </a:p>
          <a:p>
            <a:pPr algn="ctr"/>
            <a:r>
              <a:rPr kumimoji="1" lang="en-US" altLang="ja-JP" sz="3200" dirty="0" smtClean="0">
                <a:solidFill>
                  <a:schemeClr val="tx1">
                    <a:lumMod val="95000"/>
                    <a:lumOff val="5000"/>
                  </a:schemeClr>
                </a:solidFill>
              </a:rPr>
              <a:t>people</a:t>
            </a:r>
            <a:endParaRPr kumimoji="1" lang="ja-JP" altLang="en-US" sz="3200" dirty="0">
              <a:solidFill>
                <a:schemeClr val="tx1">
                  <a:lumMod val="95000"/>
                  <a:lumOff val="5000"/>
                </a:schemeClr>
              </a:solidFill>
            </a:endParaRPr>
          </a:p>
        </p:txBody>
      </p:sp>
      <p:sp>
        <p:nvSpPr>
          <p:cNvPr id="13" name="上下矢印 12"/>
          <p:cNvSpPr/>
          <p:nvPr/>
        </p:nvSpPr>
        <p:spPr>
          <a:xfrm>
            <a:off x="-108520" y="2492896"/>
            <a:ext cx="3816424" cy="1728192"/>
          </a:xfrm>
          <a:prstGeom prst="upDownArrow">
            <a:avLst>
              <a:gd name="adj1" fmla="val 80779"/>
              <a:gd name="adj2" fmla="val 16217"/>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2800" b="1" dirty="0" smtClean="0">
                <a:solidFill>
                  <a:srgbClr val="FF0000"/>
                </a:solidFill>
              </a:rPr>
              <a:t>Clear differences in lifestyle</a:t>
            </a:r>
          </a:p>
          <a:p>
            <a:pPr algn="ctr"/>
            <a:r>
              <a:rPr lang="en-US" altLang="ja-JP" sz="2800" b="1" dirty="0" smtClean="0">
                <a:solidFill>
                  <a:srgbClr val="FF0000"/>
                </a:solidFill>
              </a:rPr>
              <a:t>(at that time)</a:t>
            </a:r>
            <a:endParaRPr kumimoji="1" lang="ja-JP" altLang="en-US" sz="2800" b="1" dirty="0">
              <a:solidFill>
                <a:srgbClr val="FF0000"/>
              </a:solidFill>
            </a:endParaRPr>
          </a:p>
        </p:txBody>
      </p:sp>
      <p:sp>
        <p:nvSpPr>
          <p:cNvPr id="15" name="上カーブ矢印 14"/>
          <p:cNvSpPr/>
          <p:nvPr/>
        </p:nvSpPr>
        <p:spPr>
          <a:xfrm rot="16200000">
            <a:off x="2092213" y="1813310"/>
            <a:ext cx="4311501" cy="2664294"/>
          </a:xfrm>
          <a:prstGeom prst="curvedUpArrow">
            <a:avLst>
              <a:gd name="adj1" fmla="val 35484"/>
              <a:gd name="adj2" fmla="val 75497"/>
              <a:gd name="adj3" fmla="val 25000"/>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3200" dirty="0" smtClean="0">
                <a:solidFill>
                  <a:schemeClr val="tx1"/>
                </a:solidFill>
              </a:rPr>
              <a:t>Westernization</a:t>
            </a:r>
          </a:p>
          <a:p>
            <a:pPr algn="ctr"/>
            <a:endParaRPr lang="en-US" altLang="ja-JP" sz="3200" dirty="0" smtClean="0">
              <a:solidFill>
                <a:schemeClr val="tx1"/>
              </a:solidFill>
            </a:endParaRPr>
          </a:p>
          <a:p>
            <a:pPr algn="ctr"/>
            <a:r>
              <a:rPr lang="en-US" altLang="ja-JP" sz="3200" dirty="0" err="1" smtClean="0">
                <a:solidFill>
                  <a:schemeClr val="tx1"/>
                </a:solidFill>
              </a:rPr>
              <a:t>Relativization</a:t>
            </a:r>
            <a:endParaRPr lang="en-US" altLang="ja-JP" sz="3200" dirty="0" smtClean="0">
              <a:solidFill>
                <a:schemeClr val="tx1"/>
              </a:solidFill>
            </a:endParaRPr>
          </a:p>
          <a:p>
            <a:pPr algn="ctr"/>
            <a:endParaRPr lang="en-US" altLang="ja-JP" sz="3200" dirty="0" smtClean="0">
              <a:solidFill>
                <a:schemeClr val="tx1"/>
              </a:solidFill>
            </a:endParaRPr>
          </a:p>
          <a:p>
            <a:pPr algn="ctr"/>
            <a:r>
              <a:rPr lang="en-US" altLang="ja-JP" sz="3200" dirty="0" smtClean="0">
                <a:solidFill>
                  <a:schemeClr val="tx1"/>
                </a:solidFill>
              </a:rPr>
              <a:t>Popularization</a:t>
            </a:r>
            <a:endParaRPr kumimoji="1" lang="ja-JP" altLang="en-US" sz="3200" dirty="0">
              <a:solidFill>
                <a:schemeClr val="tx1"/>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268760"/>
            <a:ext cx="4104456" cy="1872208"/>
          </a:xfrm>
          <a:prstGeom prst="rect">
            <a:avLst/>
          </a:prstGeom>
          <a:solidFill>
            <a:schemeClr val="accent6">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lumMod val="95000"/>
                    <a:lumOff val="5000"/>
                  </a:schemeClr>
                </a:solidFill>
              </a:rPr>
              <a:t>1940</a:t>
            </a:r>
          </a:p>
          <a:p>
            <a:pPr algn="ctr"/>
            <a:r>
              <a:rPr lang="en-US" altLang="ja-JP" sz="3600" dirty="0" smtClean="0">
                <a:solidFill>
                  <a:schemeClr val="tx1">
                    <a:lumMod val="95000"/>
                    <a:lumOff val="5000"/>
                  </a:schemeClr>
                </a:solidFill>
              </a:rPr>
              <a:t>Phantom of the Tokyo Olympic Games</a:t>
            </a:r>
            <a:endParaRPr kumimoji="1" lang="ja-JP" altLang="en-US" sz="3600" dirty="0">
              <a:solidFill>
                <a:schemeClr val="tx1">
                  <a:lumMod val="95000"/>
                  <a:lumOff val="5000"/>
                </a:schemeClr>
              </a:solidFill>
            </a:endParaRPr>
          </a:p>
        </p:txBody>
      </p:sp>
      <p:sp>
        <p:nvSpPr>
          <p:cNvPr id="5" name="正方形/長方形 4"/>
          <p:cNvSpPr/>
          <p:nvPr/>
        </p:nvSpPr>
        <p:spPr>
          <a:xfrm>
            <a:off x="4644008" y="1268760"/>
            <a:ext cx="3816424" cy="1872208"/>
          </a:xfrm>
          <a:prstGeom prst="rect">
            <a:avLst/>
          </a:prstGeom>
          <a:solidFill>
            <a:schemeClr val="accent6">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lumMod val="95000"/>
                    <a:lumOff val="5000"/>
                  </a:schemeClr>
                </a:solidFill>
              </a:rPr>
              <a:t>1940</a:t>
            </a:r>
          </a:p>
          <a:p>
            <a:pPr algn="ctr"/>
            <a:r>
              <a:rPr lang="en-US" altLang="ja-JP" sz="3600" dirty="0" smtClean="0">
                <a:solidFill>
                  <a:schemeClr val="tx1">
                    <a:lumMod val="95000"/>
                    <a:lumOff val="5000"/>
                  </a:schemeClr>
                </a:solidFill>
              </a:rPr>
              <a:t>Phantom of World Recreation</a:t>
            </a:r>
            <a:r>
              <a:rPr lang="ja-JP" altLang="en-US" sz="3600" dirty="0" smtClean="0">
                <a:solidFill>
                  <a:schemeClr val="tx1">
                    <a:lumMod val="95000"/>
                    <a:lumOff val="5000"/>
                  </a:schemeClr>
                </a:solidFill>
              </a:rPr>
              <a:t>　</a:t>
            </a:r>
            <a:r>
              <a:rPr lang="en-US" altLang="ja-JP" sz="3600" dirty="0" smtClean="0">
                <a:solidFill>
                  <a:schemeClr val="tx1">
                    <a:lumMod val="95000"/>
                    <a:lumOff val="5000"/>
                  </a:schemeClr>
                </a:solidFill>
              </a:rPr>
              <a:t>Tournament</a:t>
            </a:r>
            <a:endParaRPr kumimoji="1" lang="ja-JP" altLang="en-US" sz="3600" dirty="0">
              <a:solidFill>
                <a:schemeClr val="tx1">
                  <a:lumMod val="95000"/>
                  <a:lumOff val="5000"/>
                </a:schemeClr>
              </a:solidFill>
            </a:endParaRPr>
          </a:p>
        </p:txBody>
      </p:sp>
      <p:sp>
        <p:nvSpPr>
          <p:cNvPr id="6" name="正方形/長方形 5"/>
          <p:cNvSpPr/>
          <p:nvPr/>
        </p:nvSpPr>
        <p:spPr>
          <a:xfrm>
            <a:off x="179512" y="3573016"/>
            <a:ext cx="4824536" cy="7200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tx1">
                    <a:lumMod val="95000"/>
                    <a:lumOff val="5000"/>
                  </a:schemeClr>
                </a:solidFill>
              </a:rPr>
              <a:t>Ministry of Health and Welfare</a:t>
            </a:r>
          </a:p>
          <a:p>
            <a:pPr algn="ctr"/>
            <a:r>
              <a:rPr lang="en-US" altLang="ja-JP" sz="2800" dirty="0" smtClean="0">
                <a:solidFill>
                  <a:schemeClr val="tx1">
                    <a:lumMod val="95000"/>
                    <a:lumOff val="5000"/>
                  </a:schemeClr>
                </a:solidFill>
              </a:rPr>
              <a:t>Recreation administration</a:t>
            </a:r>
            <a:endParaRPr kumimoji="1" lang="en-US" altLang="ja-JP" sz="2800" dirty="0" smtClean="0">
              <a:solidFill>
                <a:schemeClr val="tx1">
                  <a:lumMod val="95000"/>
                  <a:lumOff val="5000"/>
                </a:schemeClr>
              </a:solidFill>
            </a:endParaRPr>
          </a:p>
        </p:txBody>
      </p:sp>
      <p:sp>
        <p:nvSpPr>
          <p:cNvPr id="7" name="正方形/長方形 6"/>
          <p:cNvSpPr/>
          <p:nvPr/>
        </p:nvSpPr>
        <p:spPr>
          <a:xfrm>
            <a:off x="179512" y="1124744"/>
            <a:ext cx="8352928" cy="216024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lumMod val="95000"/>
                  <a:lumOff val="5000"/>
                </a:schemeClr>
              </a:solidFill>
            </a:endParaRPr>
          </a:p>
        </p:txBody>
      </p:sp>
      <p:sp>
        <p:nvSpPr>
          <p:cNvPr id="14" name="正方形/長方形 13"/>
          <p:cNvSpPr/>
          <p:nvPr/>
        </p:nvSpPr>
        <p:spPr>
          <a:xfrm>
            <a:off x="0" y="5661248"/>
            <a:ext cx="536408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tx1">
                    <a:lumMod val="95000"/>
                    <a:lumOff val="5000"/>
                  </a:schemeClr>
                </a:solidFill>
              </a:rPr>
              <a:t>Ministry of Railways</a:t>
            </a:r>
          </a:p>
          <a:p>
            <a:pPr algn="ctr"/>
            <a:r>
              <a:rPr lang="en-US" altLang="ja-JP" sz="2800" dirty="0" smtClean="0">
                <a:solidFill>
                  <a:schemeClr val="tx1">
                    <a:lumMod val="95000"/>
                    <a:lumOff val="5000"/>
                  </a:schemeClr>
                </a:solidFill>
              </a:rPr>
              <a:t>International tourism administration</a:t>
            </a:r>
            <a:endParaRPr kumimoji="1" lang="ja-JP" altLang="en-US" sz="2800" dirty="0">
              <a:solidFill>
                <a:schemeClr val="tx1">
                  <a:lumMod val="95000"/>
                  <a:lumOff val="5000"/>
                </a:schemeClr>
              </a:solidFill>
            </a:endParaRPr>
          </a:p>
        </p:txBody>
      </p:sp>
      <p:sp>
        <p:nvSpPr>
          <p:cNvPr id="25" name="上矢印吹き出し 24"/>
          <p:cNvSpPr/>
          <p:nvPr/>
        </p:nvSpPr>
        <p:spPr>
          <a:xfrm>
            <a:off x="5796136" y="2852936"/>
            <a:ext cx="2088232" cy="3816424"/>
          </a:xfrm>
          <a:prstGeom prst="upArrowCallout">
            <a:avLst>
              <a:gd name="adj1" fmla="val 16366"/>
              <a:gd name="adj2" fmla="val 25000"/>
              <a:gd name="adj3" fmla="val 87599"/>
              <a:gd name="adj4" fmla="val 31341"/>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dirty="0" smtClean="0">
                <a:solidFill>
                  <a:schemeClr val="tx1">
                    <a:lumMod val="95000"/>
                    <a:lumOff val="5000"/>
                  </a:schemeClr>
                </a:solidFill>
              </a:rPr>
              <a:t>Hiking</a:t>
            </a:r>
          </a:p>
          <a:p>
            <a:pPr algn="ctr"/>
            <a:r>
              <a:rPr lang="en-US" altLang="ja-JP" dirty="0" smtClean="0">
                <a:solidFill>
                  <a:schemeClr val="tx1">
                    <a:lumMod val="95000"/>
                    <a:lumOff val="5000"/>
                  </a:schemeClr>
                </a:solidFill>
              </a:rPr>
              <a:t>Excursion</a:t>
            </a:r>
            <a:endParaRPr kumimoji="1" lang="ja-JP" altLang="en-US" dirty="0">
              <a:solidFill>
                <a:schemeClr val="tx1">
                  <a:lumMod val="95000"/>
                  <a:lumOff val="5000"/>
                </a:schemeClr>
              </a:solidFill>
            </a:endParaRPr>
          </a:p>
        </p:txBody>
      </p:sp>
      <p:sp>
        <p:nvSpPr>
          <p:cNvPr id="26" name="タイトル 1"/>
          <p:cNvSpPr txBox="1">
            <a:spLocks/>
          </p:cNvSpPr>
          <p:nvPr/>
        </p:nvSpPr>
        <p:spPr>
          <a:xfrm>
            <a:off x="1475656" y="116632"/>
            <a:ext cx="5904656" cy="936104"/>
          </a:xfrm>
          <a:prstGeom prst="rect">
            <a:avLst/>
          </a:prstGeom>
          <a:ln w="57150">
            <a:solidFill>
              <a:schemeClr val="tx1">
                <a:lumMod val="95000"/>
                <a:lumOff val="5000"/>
              </a:schemeClr>
            </a:solidFill>
          </a:ln>
        </p:spPr>
        <p:txBody>
          <a:bodyPr vert="horz" lIns="91440" tIns="45720" rIns="91440" bIns="45720" rtlCol="0" anchor="ctr">
            <a:normAutofit fontScale="85000" lnSpcReduction="20000"/>
          </a:bodyPr>
          <a:lstStyle/>
          <a:p>
            <a:pPr lvl="0" algn="ctr">
              <a:spcBef>
                <a:spcPct val="0"/>
              </a:spcBef>
              <a:defRPr/>
            </a:pPr>
            <a:r>
              <a:rPr lang="en-US" altLang="ja-JP" sz="3600" dirty="0" smtClean="0">
                <a:latin typeface="+mj-lt"/>
                <a:ea typeface="+mj-ea"/>
                <a:cs typeface="+mj-cs"/>
              </a:rPr>
              <a:t>Tourism Policy in wartime</a:t>
            </a:r>
          </a:p>
          <a:p>
            <a:pPr lvl="0" algn="ctr">
              <a:spcBef>
                <a:spcPct val="0"/>
              </a:spcBef>
              <a:defRPr/>
            </a:pPr>
            <a:r>
              <a:rPr lang="en-US" altLang="ja-JP" sz="3600" dirty="0" smtClean="0">
                <a:latin typeface="+mj-lt"/>
                <a:ea typeface="+mj-ea"/>
                <a:cs typeface="+mj-cs"/>
              </a:rPr>
              <a:t>Nominally</a:t>
            </a:r>
            <a:r>
              <a:rPr lang="ja-JP" altLang="en-US" sz="3600" dirty="0" smtClean="0">
                <a:latin typeface="+mj-lt"/>
                <a:ea typeface="+mj-ea"/>
                <a:cs typeface="+mj-cs"/>
              </a:rPr>
              <a:t>　</a:t>
            </a:r>
            <a:r>
              <a:rPr lang="en-US" altLang="ja-JP" sz="3600" dirty="0" smtClean="0">
                <a:latin typeface="+mj-lt"/>
                <a:ea typeface="+mj-ea"/>
                <a:cs typeface="+mj-cs"/>
              </a:rPr>
              <a:t> welfare administration</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27" name="正方形/長方形 26"/>
          <p:cNvSpPr/>
          <p:nvPr/>
        </p:nvSpPr>
        <p:spPr>
          <a:xfrm>
            <a:off x="1187624" y="4365104"/>
            <a:ext cx="3816424" cy="72008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lumMod val="95000"/>
                    <a:lumOff val="5000"/>
                  </a:schemeClr>
                </a:solidFill>
              </a:rPr>
              <a:t>Local Association</a:t>
            </a:r>
          </a:p>
          <a:p>
            <a:pPr algn="ctr"/>
            <a:r>
              <a:rPr lang="en-US" altLang="ja-JP" sz="2400" dirty="0" smtClean="0">
                <a:solidFill>
                  <a:schemeClr val="tx1">
                    <a:lumMod val="95000"/>
                    <a:lumOff val="5000"/>
                  </a:schemeClr>
                </a:solidFill>
              </a:rPr>
              <a:t>(Tourism, scenic beauty)</a:t>
            </a:r>
            <a:endParaRPr kumimoji="1" lang="ja-JP" altLang="en-US" sz="2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83768" y="260648"/>
            <a:ext cx="6696744" cy="1080120"/>
          </a:xfrm>
          <a:ln w="57150">
            <a:solidFill>
              <a:schemeClr val="tx1">
                <a:lumMod val="95000"/>
                <a:lumOff val="5000"/>
              </a:schemeClr>
            </a:solidFill>
          </a:ln>
        </p:spPr>
        <p:txBody>
          <a:bodyPr>
            <a:normAutofit fontScale="90000"/>
          </a:bodyPr>
          <a:lstStyle/>
          <a:p>
            <a:r>
              <a:rPr lang="en-US" altLang="ja-JP" sz="3600" dirty="0" smtClean="0"/>
              <a:t>Deployment of postwar domestic tourism administration</a:t>
            </a:r>
            <a:endParaRPr kumimoji="1" lang="ja-JP" altLang="en-US" sz="3600" dirty="0"/>
          </a:p>
        </p:txBody>
      </p:sp>
      <p:sp>
        <p:nvSpPr>
          <p:cNvPr id="8" name="右矢印 7"/>
          <p:cNvSpPr/>
          <p:nvPr/>
        </p:nvSpPr>
        <p:spPr>
          <a:xfrm>
            <a:off x="2483768" y="1628800"/>
            <a:ext cx="360040" cy="151216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87824" y="1556792"/>
            <a:ext cx="2448272"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lumMod val="95000"/>
                    <a:lumOff val="5000"/>
                  </a:schemeClr>
                </a:solidFill>
              </a:rPr>
              <a:t>National Sports Festival</a:t>
            </a:r>
            <a:endParaRPr kumimoji="1" lang="ja-JP" altLang="en-US" sz="2400" dirty="0">
              <a:solidFill>
                <a:schemeClr val="tx1">
                  <a:lumMod val="95000"/>
                  <a:lumOff val="5000"/>
                </a:schemeClr>
              </a:solidFill>
            </a:endParaRPr>
          </a:p>
        </p:txBody>
      </p:sp>
      <p:sp>
        <p:nvSpPr>
          <p:cNvPr id="10" name="正方形/長方形 9"/>
          <p:cNvSpPr/>
          <p:nvPr/>
        </p:nvSpPr>
        <p:spPr>
          <a:xfrm>
            <a:off x="2987824" y="2348880"/>
            <a:ext cx="2439888"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lumMod val="95000"/>
                    <a:lumOff val="5000"/>
                  </a:schemeClr>
                </a:solidFill>
              </a:rPr>
              <a:t>National Recreation tournament</a:t>
            </a:r>
            <a:endParaRPr kumimoji="1" lang="ja-JP" altLang="en-US" sz="2000" dirty="0">
              <a:solidFill>
                <a:schemeClr val="tx1">
                  <a:lumMod val="95000"/>
                  <a:lumOff val="5000"/>
                </a:schemeClr>
              </a:solidFill>
            </a:endParaRPr>
          </a:p>
        </p:txBody>
      </p:sp>
      <p:sp>
        <p:nvSpPr>
          <p:cNvPr id="11" name="正方形/長方形 10"/>
          <p:cNvSpPr/>
          <p:nvPr/>
        </p:nvSpPr>
        <p:spPr>
          <a:xfrm>
            <a:off x="2843808" y="1412776"/>
            <a:ext cx="2744688" cy="180020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lumMod val="95000"/>
                  <a:lumOff val="5000"/>
                </a:schemeClr>
              </a:solidFill>
            </a:endParaRPr>
          </a:p>
        </p:txBody>
      </p:sp>
      <p:sp>
        <p:nvSpPr>
          <p:cNvPr id="12" name="正方形/長方形 11"/>
          <p:cNvSpPr/>
          <p:nvPr/>
        </p:nvSpPr>
        <p:spPr>
          <a:xfrm>
            <a:off x="5796136" y="1556792"/>
            <a:ext cx="3312368" cy="1656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tx1">
                    <a:lumMod val="95000"/>
                    <a:lumOff val="5000"/>
                  </a:schemeClr>
                </a:solidFill>
              </a:rPr>
              <a:t>Recreation and sports administration </a:t>
            </a:r>
          </a:p>
          <a:p>
            <a:pPr algn="ctr"/>
            <a:r>
              <a:rPr lang="en-US" altLang="ja-JP" sz="2800" dirty="0" smtClean="0">
                <a:solidFill>
                  <a:schemeClr val="tx1">
                    <a:lumMod val="95000"/>
                    <a:lumOff val="5000"/>
                  </a:schemeClr>
                </a:solidFill>
              </a:rPr>
              <a:t>Ministry of Education</a:t>
            </a:r>
            <a:endParaRPr kumimoji="1" lang="ja-JP" altLang="en-US" sz="2800" dirty="0">
              <a:solidFill>
                <a:schemeClr val="tx1">
                  <a:lumMod val="95000"/>
                  <a:lumOff val="5000"/>
                </a:schemeClr>
              </a:solidFill>
            </a:endParaRPr>
          </a:p>
        </p:txBody>
      </p:sp>
      <p:sp>
        <p:nvSpPr>
          <p:cNvPr id="28" name="正方形/長方形 27"/>
          <p:cNvSpPr/>
          <p:nvPr/>
        </p:nvSpPr>
        <p:spPr>
          <a:xfrm>
            <a:off x="5868144" y="3284984"/>
            <a:ext cx="3231976" cy="30243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smtClean="0">
                <a:solidFill>
                  <a:schemeClr val="tx1">
                    <a:lumMod val="95000"/>
                    <a:lumOff val="5000"/>
                  </a:schemeClr>
                </a:solidFill>
              </a:rPr>
              <a:t>Social Education Act, Museum Act, Community center Act and Library Act are using the lexical "recreation"</a:t>
            </a:r>
            <a:endParaRPr kumimoji="1" lang="ja-JP" altLang="en-US" sz="2800" dirty="0">
              <a:solidFill>
                <a:schemeClr val="tx1">
                  <a:lumMod val="95000"/>
                  <a:lumOff val="5000"/>
                </a:schemeClr>
              </a:solidFill>
            </a:endParaRPr>
          </a:p>
        </p:txBody>
      </p:sp>
      <p:sp>
        <p:nvSpPr>
          <p:cNvPr id="29" name="タイトル 1"/>
          <p:cNvSpPr txBox="1">
            <a:spLocks/>
          </p:cNvSpPr>
          <p:nvPr/>
        </p:nvSpPr>
        <p:spPr>
          <a:xfrm>
            <a:off x="107504" y="116632"/>
            <a:ext cx="2016224" cy="936104"/>
          </a:xfrm>
          <a:prstGeom prst="rect">
            <a:avLst/>
          </a:prstGeom>
          <a:noFill/>
          <a:ln w="57150">
            <a:solidFill>
              <a:schemeClr val="tx1">
                <a:lumMod val="95000"/>
                <a:lumOff val="5000"/>
              </a:schemeClr>
            </a:solidFill>
          </a:ln>
        </p:spPr>
        <p:txBody>
          <a:bodyPr vert="horz" lIns="91440" tIns="45720" rIns="91440" bIns="45720" rtlCol="0" anchor="ctr">
            <a:normAutofit fontScale="47500" lnSpcReduction="20000"/>
          </a:bodyPr>
          <a:lstStyle/>
          <a:p>
            <a:pPr lvl="0" algn="ctr">
              <a:spcBef>
                <a:spcPct val="0"/>
              </a:spcBef>
              <a:defRPr/>
            </a:pPr>
            <a:r>
              <a:rPr lang="en-US" altLang="ja-JP" sz="3600" dirty="0" smtClean="0">
                <a:latin typeface="+mj-lt"/>
                <a:ea typeface="+mj-ea"/>
                <a:cs typeface="+mj-cs"/>
              </a:rPr>
              <a:t>Tourism Policy in wartime</a:t>
            </a:r>
          </a:p>
          <a:p>
            <a:pPr lvl="0" algn="ctr">
              <a:spcBef>
                <a:spcPct val="0"/>
              </a:spcBef>
              <a:defRPr/>
            </a:pPr>
            <a:r>
              <a:rPr lang="en-US" altLang="ja-JP" sz="3600" dirty="0" smtClean="0">
                <a:latin typeface="+mj-lt"/>
                <a:ea typeface="+mj-ea"/>
                <a:cs typeface="+mj-cs"/>
              </a:rPr>
              <a:t>Nominally</a:t>
            </a:r>
            <a:r>
              <a:rPr lang="ja-JP" altLang="en-US" sz="3600" dirty="0" smtClean="0">
                <a:latin typeface="+mj-lt"/>
                <a:ea typeface="+mj-ea"/>
                <a:cs typeface="+mj-cs"/>
              </a:rPr>
              <a:t>　</a:t>
            </a:r>
            <a:r>
              <a:rPr lang="en-US" altLang="ja-JP" sz="3600" dirty="0" smtClean="0">
                <a:latin typeface="+mj-lt"/>
                <a:ea typeface="+mj-ea"/>
                <a:cs typeface="+mj-cs"/>
              </a:rPr>
              <a:t> welfare administration</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0" name="正方形/長方形 29"/>
          <p:cNvSpPr/>
          <p:nvPr/>
        </p:nvSpPr>
        <p:spPr>
          <a:xfrm>
            <a:off x="0" y="1196752"/>
            <a:ext cx="2160240" cy="1224136"/>
          </a:xfrm>
          <a:prstGeom prst="rect">
            <a:avLst/>
          </a:prstGeom>
          <a:solidFill>
            <a:schemeClr val="accent6">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1940</a:t>
            </a:r>
          </a:p>
          <a:p>
            <a:pPr algn="ctr"/>
            <a:r>
              <a:rPr lang="en-US" altLang="ja-JP" dirty="0" smtClean="0">
                <a:solidFill>
                  <a:schemeClr val="tx1">
                    <a:lumMod val="95000"/>
                    <a:lumOff val="5000"/>
                  </a:schemeClr>
                </a:solidFill>
              </a:rPr>
              <a:t>Phantom of the Tokyo Olympic Games</a:t>
            </a:r>
            <a:endParaRPr kumimoji="1" lang="ja-JP" altLang="en-US" dirty="0">
              <a:solidFill>
                <a:schemeClr val="tx1">
                  <a:lumMod val="95000"/>
                  <a:lumOff val="5000"/>
                </a:schemeClr>
              </a:solidFill>
            </a:endParaRPr>
          </a:p>
        </p:txBody>
      </p:sp>
      <p:sp>
        <p:nvSpPr>
          <p:cNvPr id="31" name="正方形/長方形 30"/>
          <p:cNvSpPr/>
          <p:nvPr/>
        </p:nvSpPr>
        <p:spPr>
          <a:xfrm>
            <a:off x="35496" y="2420888"/>
            <a:ext cx="2160240" cy="1368152"/>
          </a:xfrm>
          <a:prstGeom prst="rect">
            <a:avLst/>
          </a:prstGeom>
          <a:solidFill>
            <a:schemeClr val="accent6">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1940</a:t>
            </a:r>
          </a:p>
          <a:p>
            <a:pPr algn="ctr"/>
            <a:r>
              <a:rPr lang="en-US" altLang="ja-JP" dirty="0" smtClean="0">
                <a:solidFill>
                  <a:schemeClr val="tx1">
                    <a:lumMod val="95000"/>
                    <a:lumOff val="5000"/>
                  </a:schemeClr>
                </a:solidFill>
              </a:rPr>
              <a:t>Phantom of World Recreation</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Tournament</a:t>
            </a:r>
            <a:endParaRPr kumimoji="1" lang="ja-JP" altLang="en-US" dirty="0">
              <a:solidFill>
                <a:schemeClr val="tx1">
                  <a:lumMod val="95000"/>
                  <a:lumOff val="5000"/>
                </a:schemeClr>
              </a:solidFill>
            </a:endParaRPr>
          </a:p>
        </p:txBody>
      </p:sp>
      <p:sp>
        <p:nvSpPr>
          <p:cNvPr id="32" name="正方形/長方形 31"/>
          <p:cNvSpPr/>
          <p:nvPr/>
        </p:nvSpPr>
        <p:spPr>
          <a:xfrm>
            <a:off x="2915816" y="4149080"/>
            <a:ext cx="2592288" cy="10081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chemeClr val="tx1">
                    <a:lumMod val="95000"/>
                    <a:lumOff val="5000"/>
                  </a:schemeClr>
                </a:solidFill>
              </a:rPr>
              <a:t>Inn administration</a:t>
            </a:r>
          </a:p>
          <a:p>
            <a:r>
              <a:rPr lang="en-US" altLang="ja-JP" sz="1600" dirty="0" smtClean="0">
                <a:solidFill>
                  <a:schemeClr val="tx1">
                    <a:lumMod val="95000"/>
                    <a:lumOff val="5000"/>
                  </a:schemeClr>
                </a:solidFill>
              </a:rPr>
              <a:t>Hot spring administration</a:t>
            </a:r>
          </a:p>
          <a:p>
            <a:r>
              <a:rPr lang="en-US" altLang="ja-JP" sz="1600" dirty="0" smtClean="0">
                <a:solidFill>
                  <a:schemeClr val="tx1">
                    <a:lumMod val="95000"/>
                    <a:lumOff val="5000"/>
                  </a:schemeClr>
                </a:solidFill>
              </a:rPr>
              <a:t>National park </a:t>
            </a:r>
            <a:r>
              <a:rPr lang="ja-JP" altLang="en-US" sz="1600" dirty="0" smtClean="0">
                <a:solidFill>
                  <a:schemeClr val="tx1">
                    <a:lumMod val="95000"/>
                    <a:lumOff val="5000"/>
                  </a:schemeClr>
                </a:solidFill>
              </a:rPr>
              <a:t>　</a:t>
            </a:r>
            <a:r>
              <a:rPr lang="en-US" altLang="ja-JP" sz="1600" dirty="0" err="1" smtClean="0">
                <a:solidFill>
                  <a:schemeClr val="tx1">
                    <a:lumMod val="95000"/>
                    <a:lumOff val="5000"/>
                  </a:schemeClr>
                </a:solidFill>
              </a:rPr>
              <a:t>aministration</a:t>
            </a:r>
            <a:endParaRPr kumimoji="1" lang="ja-JP" altLang="en-US" sz="1600" dirty="0">
              <a:solidFill>
                <a:schemeClr val="tx1">
                  <a:lumMod val="95000"/>
                  <a:lumOff val="5000"/>
                </a:schemeClr>
              </a:solidFill>
            </a:endParaRPr>
          </a:p>
        </p:txBody>
      </p:sp>
      <p:sp>
        <p:nvSpPr>
          <p:cNvPr id="33" name="正方形/長方形 32"/>
          <p:cNvSpPr/>
          <p:nvPr/>
        </p:nvSpPr>
        <p:spPr>
          <a:xfrm>
            <a:off x="3203848" y="5517232"/>
            <a:ext cx="2304256"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95000"/>
                    <a:lumOff val="5000"/>
                  </a:schemeClr>
                </a:solidFill>
              </a:rPr>
              <a:t>International Tourist Hotel Improvement Act</a:t>
            </a:r>
          </a:p>
          <a:p>
            <a:pPr algn="ctr"/>
            <a:r>
              <a:rPr lang="ja-JP" altLang="en-US" sz="1600" dirty="0" smtClean="0">
                <a:solidFill>
                  <a:schemeClr val="tx1">
                    <a:lumMod val="95000"/>
                    <a:lumOff val="5000"/>
                  </a:schemeClr>
                </a:solidFill>
              </a:rPr>
              <a:t>（</a:t>
            </a:r>
            <a:r>
              <a:rPr lang="en-US" altLang="ja-JP" sz="1600" dirty="0" smtClean="0">
                <a:solidFill>
                  <a:schemeClr val="tx1">
                    <a:lumMod val="95000"/>
                    <a:lumOff val="5000"/>
                  </a:schemeClr>
                </a:solidFill>
              </a:rPr>
              <a:t>for</a:t>
            </a:r>
            <a:r>
              <a:rPr lang="ja-JP" altLang="en-US" sz="1600" dirty="0" smtClean="0">
                <a:solidFill>
                  <a:schemeClr val="tx1">
                    <a:lumMod val="95000"/>
                    <a:lumOff val="5000"/>
                  </a:schemeClr>
                </a:solidFill>
              </a:rPr>
              <a:t>　</a:t>
            </a:r>
            <a:r>
              <a:rPr lang="en-US" altLang="ja-JP" sz="1600" dirty="0" smtClean="0">
                <a:solidFill>
                  <a:schemeClr val="tx1">
                    <a:lumMod val="95000"/>
                    <a:lumOff val="5000"/>
                  </a:schemeClr>
                </a:solidFill>
              </a:rPr>
              <a:t>foreigner</a:t>
            </a:r>
            <a:r>
              <a:rPr lang="ja-JP" altLang="en-US" sz="1600" dirty="0" smtClean="0">
                <a:solidFill>
                  <a:schemeClr val="tx1">
                    <a:lumMod val="95000"/>
                    <a:lumOff val="5000"/>
                  </a:schemeClr>
                </a:solidFill>
              </a:rPr>
              <a:t>）</a:t>
            </a:r>
            <a:endParaRPr lang="en-US" altLang="ja-JP" sz="1600" dirty="0" smtClean="0">
              <a:solidFill>
                <a:schemeClr val="tx1">
                  <a:lumMod val="95000"/>
                  <a:lumOff val="5000"/>
                </a:schemeClr>
              </a:solidFill>
            </a:endParaRPr>
          </a:p>
        </p:txBody>
      </p:sp>
      <p:sp>
        <p:nvSpPr>
          <p:cNvPr id="34" name="正方形/長方形 33"/>
          <p:cNvSpPr/>
          <p:nvPr/>
        </p:nvSpPr>
        <p:spPr>
          <a:xfrm>
            <a:off x="3203848" y="6309320"/>
            <a:ext cx="23042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95000"/>
                    <a:lumOff val="5000"/>
                  </a:schemeClr>
                </a:solidFill>
              </a:rPr>
              <a:t>The trip mediation work act</a:t>
            </a:r>
            <a:r>
              <a:rPr lang="ja-JP" altLang="en-US" sz="1600" dirty="0" smtClean="0">
                <a:solidFill>
                  <a:schemeClr val="tx1">
                    <a:lumMod val="95000"/>
                    <a:lumOff val="5000"/>
                  </a:schemeClr>
                </a:solidFill>
              </a:rPr>
              <a:t>　</a:t>
            </a:r>
            <a:r>
              <a:rPr kumimoji="1" lang="ja-JP" altLang="en-US" sz="1600" dirty="0" smtClean="0">
                <a:solidFill>
                  <a:schemeClr val="tx1">
                    <a:lumMod val="95000"/>
                    <a:lumOff val="5000"/>
                  </a:schemeClr>
                </a:solidFill>
              </a:rPr>
              <a:t>（</a:t>
            </a:r>
            <a:r>
              <a:rPr kumimoji="1" lang="en-US" altLang="ja-JP" sz="1600" dirty="0" smtClean="0">
                <a:solidFill>
                  <a:schemeClr val="tx1">
                    <a:lumMod val="95000"/>
                    <a:lumOff val="5000"/>
                  </a:schemeClr>
                </a:solidFill>
              </a:rPr>
              <a:t>for</a:t>
            </a:r>
            <a:r>
              <a:rPr kumimoji="1" lang="ja-JP" altLang="en-US" sz="1600" dirty="0" smtClean="0">
                <a:solidFill>
                  <a:schemeClr val="tx1">
                    <a:lumMod val="95000"/>
                    <a:lumOff val="5000"/>
                  </a:schemeClr>
                </a:solidFill>
              </a:rPr>
              <a:t>　</a:t>
            </a:r>
            <a:r>
              <a:rPr kumimoji="1" lang="en-US" altLang="ja-JP" sz="1600" dirty="0" smtClean="0">
                <a:solidFill>
                  <a:schemeClr val="tx1">
                    <a:lumMod val="95000"/>
                    <a:lumOff val="5000"/>
                  </a:schemeClr>
                </a:solidFill>
              </a:rPr>
              <a:t>foreigner</a:t>
            </a:r>
            <a:r>
              <a:rPr kumimoji="1" lang="ja-JP" altLang="en-US" sz="1600" dirty="0" smtClean="0">
                <a:solidFill>
                  <a:schemeClr val="tx1">
                    <a:lumMod val="95000"/>
                    <a:lumOff val="5000"/>
                  </a:schemeClr>
                </a:solidFill>
              </a:rPr>
              <a:t>）</a:t>
            </a:r>
            <a:endParaRPr kumimoji="1" lang="en-US" altLang="ja-JP" sz="1600" dirty="0" smtClean="0">
              <a:solidFill>
                <a:schemeClr val="tx1">
                  <a:lumMod val="95000"/>
                  <a:lumOff val="5000"/>
                </a:schemeClr>
              </a:solidFill>
            </a:endParaRPr>
          </a:p>
        </p:txBody>
      </p:sp>
      <p:sp>
        <p:nvSpPr>
          <p:cNvPr id="35" name="タイトル 1"/>
          <p:cNvSpPr txBox="1">
            <a:spLocks/>
          </p:cNvSpPr>
          <p:nvPr/>
        </p:nvSpPr>
        <p:spPr>
          <a:xfrm>
            <a:off x="323528" y="4293096"/>
            <a:ext cx="2016224" cy="936104"/>
          </a:xfrm>
          <a:prstGeom prst="rect">
            <a:avLst/>
          </a:prstGeom>
          <a:solidFill>
            <a:schemeClr val="accent6">
              <a:lumMod val="20000"/>
              <a:lumOff val="80000"/>
            </a:schemeClr>
          </a:solidFill>
          <a:ln w="57150">
            <a:solidFill>
              <a:schemeClr val="tx1">
                <a:lumMod val="95000"/>
                <a:lumOff val="5000"/>
              </a:schemeClr>
            </a:solidFill>
          </a:ln>
        </p:spPr>
        <p:txBody>
          <a:bodyPr vert="horz" lIns="91440" tIns="45720" rIns="91440" bIns="45720" rtlCol="0" anchor="ctr">
            <a:normAutofit fontScale="62500" lnSpcReduction="20000"/>
          </a:bodyPr>
          <a:lstStyle/>
          <a:p>
            <a:pPr lvl="0" algn="ctr">
              <a:spcBef>
                <a:spcPct val="0"/>
              </a:spcBef>
              <a:defRPr/>
            </a:pPr>
            <a:r>
              <a:rPr lang="en-US" altLang="ja-JP" sz="3600" dirty="0" smtClean="0">
                <a:latin typeface="+mj-lt"/>
                <a:ea typeface="+mj-ea"/>
                <a:cs typeface="+mj-cs"/>
              </a:rPr>
              <a:t>postwar welfare administration</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タイトル 1"/>
          <p:cNvSpPr txBox="1">
            <a:spLocks/>
          </p:cNvSpPr>
          <p:nvPr/>
        </p:nvSpPr>
        <p:spPr>
          <a:xfrm>
            <a:off x="395536" y="5733256"/>
            <a:ext cx="2016224" cy="936104"/>
          </a:xfrm>
          <a:prstGeom prst="rect">
            <a:avLst/>
          </a:prstGeom>
          <a:ln w="57150">
            <a:solidFill>
              <a:schemeClr val="tx1">
                <a:lumMod val="95000"/>
                <a:lumOff val="5000"/>
              </a:schemeClr>
            </a:solidFill>
          </a:ln>
        </p:spPr>
        <p:txBody>
          <a:bodyPr vert="horz" lIns="91440" tIns="45720" rIns="91440" bIns="45720" rtlCol="0" anchor="ctr">
            <a:normAutofit fontScale="47500" lnSpcReduction="20000"/>
          </a:bodyPr>
          <a:lstStyle/>
          <a:p>
            <a:pPr lvl="0" algn="ctr">
              <a:spcBef>
                <a:spcPct val="0"/>
              </a:spcBef>
              <a:defRPr/>
            </a:pPr>
            <a:r>
              <a:rPr lang="en-US" altLang="ja-JP" sz="3600" dirty="0" smtClean="0">
                <a:latin typeface="+mj-lt"/>
                <a:ea typeface="+mj-ea"/>
                <a:cs typeface="+mj-cs"/>
              </a:rPr>
              <a:t>postwar International</a:t>
            </a:r>
            <a:r>
              <a:rPr lang="ja-JP" altLang="en-US" sz="3600" dirty="0" smtClean="0">
                <a:latin typeface="+mj-lt"/>
                <a:ea typeface="+mj-ea"/>
                <a:cs typeface="+mj-cs"/>
              </a:rPr>
              <a:t>　</a:t>
            </a:r>
            <a:r>
              <a:rPr lang="en-US" altLang="ja-JP" sz="3600" dirty="0" smtClean="0">
                <a:latin typeface="+mj-lt"/>
                <a:ea typeface="+mj-ea"/>
                <a:cs typeface="+mj-cs"/>
              </a:rPr>
              <a:t>Tourism administration</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7" name="右矢印 36"/>
          <p:cNvSpPr/>
          <p:nvPr/>
        </p:nvSpPr>
        <p:spPr>
          <a:xfrm>
            <a:off x="2636168" y="5589240"/>
            <a:ext cx="360040" cy="12241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a:off x="2483768" y="4149080"/>
            <a:ext cx="360040" cy="12241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774193" y="6381328"/>
            <a:ext cx="3334311" cy="369332"/>
          </a:xfrm>
          <a:prstGeom prst="rect">
            <a:avLst/>
          </a:prstGeom>
          <a:solidFill>
            <a:srgbClr val="FFFF00"/>
          </a:solidFill>
          <a:ln>
            <a:solidFill>
              <a:schemeClr val="tx1">
                <a:lumMod val="95000"/>
                <a:lumOff val="5000"/>
              </a:schemeClr>
            </a:solidFill>
          </a:ln>
        </p:spPr>
        <p:txBody>
          <a:bodyPr wrap="none">
            <a:spAutoFit/>
          </a:bodyPr>
          <a:lstStyle/>
          <a:p>
            <a:r>
              <a:rPr lang="en-US" altLang="ja-JP" dirty="0" smtClean="0"/>
              <a:t>Cultural Properties Protection Act</a:t>
            </a:r>
            <a:endParaRPr lang="ja-JP" alt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0" y="116632"/>
            <a:ext cx="6696744" cy="1080120"/>
          </a:xfrm>
          <a:ln w="57150">
            <a:solidFill>
              <a:schemeClr val="tx1">
                <a:lumMod val="95000"/>
                <a:lumOff val="5000"/>
              </a:schemeClr>
            </a:solidFill>
          </a:ln>
        </p:spPr>
        <p:txBody>
          <a:bodyPr>
            <a:normAutofit fontScale="90000"/>
          </a:bodyPr>
          <a:lstStyle/>
          <a:p>
            <a:r>
              <a:rPr lang="en-US" altLang="ja-JP" sz="3600" dirty="0" smtClean="0"/>
              <a:t>Deployment of postwar domestic tourism administration</a:t>
            </a:r>
            <a:endParaRPr kumimoji="1" lang="ja-JP" altLang="en-US" sz="3600" dirty="0"/>
          </a:p>
        </p:txBody>
      </p:sp>
      <p:sp>
        <p:nvSpPr>
          <p:cNvPr id="12" name="正方形/長方形 11"/>
          <p:cNvSpPr/>
          <p:nvPr/>
        </p:nvSpPr>
        <p:spPr>
          <a:xfrm>
            <a:off x="2699792" y="1412776"/>
            <a:ext cx="3312368"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lumMod val="95000"/>
                    <a:lumOff val="5000"/>
                  </a:schemeClr>
                </a:solidFill>
              </a:rPr>
              <a:t>Recreation and sports administration</a:t>
            </a:r>
          </a:p>
          <a:p>
            <a:pPr algn="ctr"/>
            <a:r>
              <a:rPr lang="en-US" altLang="ja-JP" sz="2000" dirty="0" smtClean="0">
                <a:solidFill>
                  <a:schemeClr val="tx1">
                    <a:lumMod val="95000"/>
                    <a:lumOff val="5000"/>
                  </a:schemeClr>
                </a:solidFill>
              </a:rPr>
              <a:t>Cultural properties protection administration </a:t>
            </a:r>
          </a:p>
        </p:txBody>
      </p:sp>
      <p:sp>
        <p:nvSpPr>
          <p:cNvPr id="32" name="正方形/長方形 31"/>
          <p:cNvSpPr/>
          <p:nvPr/>
        </p:nvSpPr>
        <p:spPr>
          <a:xfrm>
            <a:off x="2627784" y="3356992"/>
            <a:ext cx="2520280" cy="7920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95000"/>
                    <a:lumOff val="5000"/>
                  </a:schemeClr>
                </a:solidFill>
              </a:rPr>
              <a:t>Inn and restaurant</a:t>
            </a:r>
          </a:p>
          <a:p>
            <a:pPr algn="ctr"/>
            <a:r>
              <a:rPr lang="en-US" altLang="ja-JP" sz="1600" dirty="0" smtClean="0">
                <a:solidFill>
                  <a:schemeClr val="tx1">
                    <a:lumMod val="95000"/>
                    <a:lumOff val="5000"/>
                  </a:schemeClr>
                </a:solidFill>
              </a:rPr>
              <a:t>administration</a:t>
            </a:r>
          </a:p>
        </p:txBody>
      </p:sp>
      <p:sp>
        <p:nvSpPr>
          <p:cNvPr id="33" name="正方形/長方形 32"/>
          <p:cNvSpPr/>
          <p:nvPr/>
        </p:nvSpPr>
        <p:spPr>
          <a:xfrm>
            <a:off x="2771800" y="5301208"/>
            <a:ext cx="2304256"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95000"/>
                    <a:lumOff val="5000"/>
                  </a:schemeClr>
                </a:solidFill>
              </a:rPr>
              <a:t>International Tourist Hotel Improvement Act</a:t>
            </a:r>
          </a:p>
          <a:p>
            <a:pPr algn="ctr"/>
            <a:r>
              <a:rPr lang="ja-JP" altLang="en-US" sz="1600" dirty="0" smtClean="0">
                <a:solidFill>
                  <a:schemeClr val="tx1">
                    <a:lumMod val="95000"/>
                    <a:lumOff val="5000"/>
                  </a:schemeClr>
                </a:solidFill>
              </a:rPr>
              <a:t>（</a:t>
            </a:r>
            <a:r>
              <a:rPr lang="en-US" altLang="ja-JP" sz="1600" dirty="0" smtClean="0">
                <a:solidFill>
                  <a:schemeClr val="tx1">
                    <a:lumMod val="95000"/>
                    <a:lumOff val="5000"/>
                  </a:schemeClr>
                </a:solidFill>
              </a:rPr>
              <a:t>for</a:t>
            </a:r>
            <a:r>
              <a:rPr lang="ja-JP" altLang="en-US" sz="1600" dirty="0" smtClean="0">
                <a:solidFill>
                  <a:schemeClr val="tx1">
                    <a:lumMod val="95000"/>
                    <a:lumOff val="5000"/>
                  </a:schemeClr>
                </a:solidFill>
              </a:rPr>
              <a:t>　</a:t>
            </a:r>
            <a:r>
              <a:rPr lang="en-US" altLang="ja-JP" sz="1600" dirty="0" smtClean="0">
                <a:solidFill>
                  <a:schemeClr val="tx1">
                    <a:lumMod val="95000"/>
                    <a:lumOff val="5000"/>
                  </a:schemeClr>
                </a:solidFill>
              </a:rPr>
              <a:t>foreigner</a:t>
            </a:r>
            <a:r>
              <a:rPr lang="ja-JP" altLang="en-US" sz="1600" dirty="0" smtClean="0">
                <a:solidFill>
                  <a:schemeClr val="tx1">
                    <a:lumMod val="95000"/>
                    <a:lumOff val="5000"/>
                  </a:schemeClr>
                </a:solidFill>
              </a:rPr>
              <a:t>）</a:t>
            </a:r>
            <a:endParaRPr lang="en-US" altLang="ja-JP" sz="1600" dirty="0" smtClean="0">
              <a:solidFill>
                <a:schemeClr val="tx1">
                  <a:lumMod val="95000"/>
                  <a:lumOff val="5000"/>
                </a:schemeClr>
              </a:solidFill>
            </a:endParaRPr>
          </a:p>
        </p:txBody>
      </p:sp>
      <p:sp>
        <p:nvSpPr>
          <p:cNvPr id="34" name="正方形/長方形 33"/>
          <p:cNvSpPr/>
          <p:nvPr/>
        </p:nvSpPr>
        <p:spPr>
          <a:xfrm>
            <a:off x="5868144" y="6237312"/>
            <a:ext cx="23042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95000"/>
                    <a:lumOff val="5000"/>
                  </a:schemeClr>
                </a:solidFill>
              </a:rPr>
              <a:t>Travel agency act</a:t>
            </a:r>
            <a:r>
              <a:rPr lang="ja-JP" altLang="en-US" sz="1600" dirty="0" smtClean="0">
                <a:solidFill>
                  <a:schemeClr val="tx1">
                    <a:lumMod val="95000"/>
                    <a:lumOff val="5000"/>
                  </a:schemeClr>
                </a:solidFill>
              </a:rPr>
              <a:t>　</a:t>
            </a:r>
            <a:endParaRPr kumimoji="1" lang="en-US" altLang="ja-JP" sz="1600" dirty="0" smtClean="0">
              <a:solidFill>
                <a:schemeClr val="tx1">
                  <a:lumMod val="95000"/>
                  <a:lumOff val="5000"/>
                </a:schemeClr>
              </a:solidFill>
            </a:endParaRPr>
          </a:p>
        </p:txBody>
      </p:sp>
      <p:sp>
        <p:nvSpPr>
          <p:cNvPr id="35" name="タイトル 1"/>
          <p:cNvSpPr txBox="1">
            <a:spLocks/>
          </p:cNvSpPr>
          <p:nvPr/>
        </p:nvSpPr>
        <p:spPr>
          <a:xfrm>
            <a:off x="323528" y="3284984"/>
            <a:ext cx="2016224" cy="936104"/>
          </a:xfrm>
          <a:prstGeom prst="rect">
            <a:avLst/>
          </a:prstGeom>
          <a:solidFill>
            <a:schemeClr val="accent6">
              <a:lumMod val="20000"/>
              <a:lumOff val="80000"/>
            </a:schemeClr>
          </a:solidFill>
          <a:ln w="57150">
            <a:solidFill>
              <a:schemeClr val="tx1">
                <a:lumMod val="95000"/>
                <a:lumOff val="5000"/>
              </a:schemeClr>
            </a:solidFill>
          </a:ln>
        </p:spPr>
        <p:txBody>
          <a:bodyPr vert="horz" lIns="91440" tIns="45720" rIns="91440" bIns="45720" rtlCol="0" anchor="ctr">
            <a:normAutofit fontScale="62500" lnSpcReduction="20000"/>
          </a:bodyPr>
          <a:lstStyle/>
          <a:p>
            <a:pPr lvl="0" algn="ctr">
              <a:spcBef>
                <a:spcPct val="0"/>
              </a:spcBef>
              <a:defRPr/>
            </a:pPr>
            <a:r>
              <a:rPr lang="en-US" altLang="ja-JP" sz="3600" dirty="0" smtClean="0">
                <a:latin typeface="+mj-lt"/>
                <a:ea typeface="+mj-ea"/>
                <a:cs typeface="+mj-cs"/>
              </a:rPr>
              <a:t>welfare administration</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タイトル 1"/>
          <p:cNvSpPr txBox="1">
            <a:spLocks/>
          </p:cNvSpPr>
          <p:nvPr/>
        </p:nvSpPr>
        <p:spPr>
          <a:xfrm>
            <a:off x="395536" y="5589240"/>
            <a:ext cx="2016224" cy="936104"/>
          </a:xfrm>
          <a:prstGeom prst="rect">
            <a:avLst/>
          </a:prstGeom>
          <a:ln w="57150">
            <a:solidFill>
              <a:schemeClr val="tx1">
                <a:lumMod val="95000"/>
                <a:lumOff val="5000"/>
              </a:schemeClr>
            </a:solidFill>
          </a:ln>
        </p:spPr>
        <p:txBody>
          <a:bodyPr vert="horz" lIns="91440" tIns="45720" rIns="91440" bIns="45720" rtlCol="0" anchor="ctr">
            <a:normAutofit fontScale="62500" lnSpcReduction="20000"/>
          </a:bodyPr>
          <a:lstStyle/>
          <a:p>
            <a:pPr lvl="0" algn="ctr">
              <a:spcBef>
                <a:spcPct val="0"/>
              </a:spcBef>
              <a:defRPr/>
            </a:pPr>
            <a:r>
              <a:rPr lang="en-US" altLang="ja-JP" sz="3600" dirty="0" smtClean="0">
                <a:latin typeface="+mj-lt"/>
                <a:ea typeface="+mj-ea"/>
                <a:cs typeface="+mj-cs"/>
              </a:rPr>
              <a:t>International</a:t>
            </a:r>
            <a:r>
              <a:rPr lang="ja-JP" altLang="en-US" sz="3600" dirty="0" smtClean="0">
                <a:latin typeface="+mj-lt"/>
                <a:ea typeface="+mj-ea"/>
                <a:cs typeface="+mj-cs"/>
              </a:rPr>
              <a:t>　</a:t>
            </a:r>
            <a:r>
              <a:rPr lang="en-US" altLang="ja-JP" sz="3600" dirty="0" smtClean="0">
                <a:latin typeface="+mj-lt"/>
                <a:ea typeface="+mj-ea"/>
                <a:cs typeface="+mj-cs"/>
              </a:rPr>
              <a:t>Tourism administration</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正方形/長方形 19"/>
          <p:cNvSpPr/>
          <p:nvPr/>
        </p:nvSpPr>
        <p:spPr>
          <a:xfrm>
            <a:off x="323528" y="1412776"/>
            <a:ext cx="2016224" cy="12157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tx1">
                    <a:lumMod val="95000"/>
                    <a:lumOff val="5000"/>
                  </a:schemeClr>
                </a:solidFill>
              </a:rPr>
              <a:t>Ministry of Education</a:t>
            </a:r>
            <a:endParaRPr kumimoji="1" lang="ja-JP" altLang="en-US" sz="2800" dirty="0">
              <a:solidFill>
                <a:schemeClr val="tx1">
                  <a:lumMod val="95000"/>
                  <a:lumOff val="5000"/>
                </a:schemeClr>
              </a:solidFill>
            </a:endParaRPr>
          </a:p>
        </p:txBody>
      </p:sp>
      <p:sp>
        <p:nvSpPr>
          <p:cNvPr id="21" name="タイトル 1"/>
          <p:cNvSpPr txBox="1">
            <a:spLocks/>
          </p:cNvSpPr>
          <p:nvPr/>
        </p:nvSpPr>
        <p:spPr>
          <a:xfrm>
            <a:off x="323528" y="4365104"/>
            <a:ext cx="2016224" cy="936104"/>
          </a:xfrm>
          <a:prstGeom prst="rect">
            <a:avLst/>
          </a:prstGeom>
          <a:solidFill>
            <a:schemeClr val="accent6">
              <a:lumMod val="20000"/>
              <a:lumOff val="80000"/>
            </a:schemeClr>
          </a:solidFill>
          <a:ln w="57150">
            <a:solidFill>
              <a:schemeClr val="tx1">
                <a:lumMod val="95000"/>
                <a:lumOff val="5000"/>
              </a:schemeClr>
            </a:solidFill>
          </a:ln>
        </p:spPr>
        <p:txBody>
          <a:bodyPr vert="horz" lIns="91440" tIns="45720" rIns="91440" bIns="45720" rtlCol="0" anchor="ctr">
            <a:normAutofit fontScale="62500" lnSpcReduction="20000"/>
          </a:bodyPr>
          <a:lstStyle/>
          <a:p>
            <a:pPr lvl="0" algn="ctr">
              <a:spcBef>
                <a:spcPct val="0"/>
              </a:spcBef>
              <a:defRPr/>
            </a:pPr>
            <a:r>
              <a:rPr lang="en-US" altLang="ja-JP" sz="3600" dirty="0" smtClean="0">
                <a:latin typeface="+mj-lt"/>
                <a:ea typeface="+mj-ea"/>
                <a:cs typeface="+mj-cs"/>
              </a:rPr>
              <a:t>Environmental administration</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正方形/長方形 21"/>
          <p:cNvSpPr/>
          <p:nvPr/>
        </p:nvSpPr>
        <p:spPr>
          <a:xfrm>
            <a:off x="2627784" y="4293096"/>
            <a:ext cx="2592288" cy="7920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chemeClr val="tx1">
                    <a:lumMod val="95000"/>
                    <a:lumOff val="5000"/>
                  </a:schemeClr>
                </a:solidFill>
              </a:rPr>
              <a:t>Hot spring administration</a:t>
            </a:r>
          </a:p>
          <a:p>
            <a:r>
              <a:rPr lang="en-US" altLang="ja-JP" sz="1600" dirty="0" smtClean="0">
                <a:solidFill>
                  <a:schemeClr val="tx1">
                    <a:lumMod val="95000"/>
                    <a:lumOff val="5000"/>
                  </a:schemeClr>
                </a:solidFill>
              </a:rPr>
              <a:t>National park </a:t>
            </a:r>
            <a:r>
              <a:rPr lang="ja-JP" altLang="en-US" sz="1600" dirty="0" smtClean="0">
                <a:solidFill>
                  <a:schemeClr val="tx1">
                    <a:lumMod val="95000"/>
                    <a:lumOff val="5000"/>
                  </a:schemeClr>
                </a:solidFill>
              </a:rPr>
              <a:t>　</a:t>
            </a:r>
            <a:r>
              <a:rPr lang="en-US" altLang="ja-JP" sz="1600" dirty="0" err="1" smtClean="0">
                <a:solidFill>
                  <a:schemeClr val="tx1">
                    <a:lumMod val="95000"/>
                    <a:lumOff val="5000"/>
                  </a:schemeClr>
                </a:solidFill>
              </a:rPr>
              <a:t>aministration</a:t>
            </a:r>
            <a:endParaRPr kumimoji="1" lang="ja-JP" altLang="en-US" sz="1600" dirty="0">
              <a:solidFill>
                <a:schemeClr val="tx1">
                  <a:lumMod val="95000"/>
                  <a:lumOff val="5000"/>
                </a:schemeClr>
              </a:solidFill>
            </a:endParaRPr>
          </a:p>
        </p:txBody>
      </p:sp>
      <p:sp>
        <p:nvSpPr>
          <p:cNvPr id="23" name="右矢印 22"/>
          <p:cNvSpPr/>
          <p:nvPr/>
        </p:nvSpPr>
        <p:spPr>
          <a:xfrm>
            <a:off x="5220072" y="4941168"/>
            <a:ext cx="648072" cy="1944216"/>
          </a:xfrm>
          <a:prstGeom prst="rightArrow">
            <a:avLst>
              <a:gd name="adj1" fmla="val 50000"/>
              <a:gd name="adj2" fmla="val 30624"/>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smtClean="0">
                <a:solidFill>
                  <a:schemeClr val="tx1">
                    <a:lumMod val="95000"/>
                    <a:lumOff val="5000"/>
                  </a:schemeClr>
                </a:solidFill>
              </a:rPr>
              <a:t>For  Japanese</a:t>
            </a:r>
            <a:endParaRPr kumimoji="1" lang="ja-JP" altLang="en-US" dirty="0">
              <a:solidFill>
                <a:schemeClr val="tx1">
                  <a:lumMod val="95000"/>
                  <a:lumOff val="5000"/>
                </a:schemeClr>
              </a:solidFill>
            </a:endParaRPr>
          </a:p>
        </p:txBody>
      </p:sp>
      <p:sp>
        <p:nvSpPr>
          <p:cNvPr id="27" name="正方形/長方形 26"/>
          <p:cNvSpPr/>
          <p:nvPr/>
        </p:nvSpPr>
        <p:spPr>
          <a:xfrm>
            <a:off x="6012160" y="5373216"/>
            <a:ext cx="187220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95000"/>
                    <a:lumOff val="5000"/>
                  </a:schemeClr>
                </a:solidFill>
              </a:rPr>
              <a:t>The popularization of the International Tourist inn</a:t>
            </a:r>
            <a:endParaRPr kumimoji="1" lang="en-US" altLang="ja-JP" sz="1600" dirty="0" smtClean="0">
              <a:solidFill>
                <a:schemeClr val="tx1">
                  <a:lumMod val="95000"/>
                  <a:lumOff val="5000"/>
                </a:schemeClr>
              </a:solidFill>
            </a:endParaRPr>
          </a:p>
        </p:txBody>
      </p:sp>
      <p:sp>
        <p:nvSpPr>
          <p:cNvPr id="40" name="正方形/長方形 39"/>
          <p:cNvSpPr/>
          <p:nvPr/>
        </p:nvSpPr>
        <p:spPr>
          <a:xfrm>
            <a:off x="5364088" y="3356992"/>
            <a:ext cx="2952328" cy="9361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lumMod val="95000"/>
                    <a:lumOff val="5000"/>
                  </a:schemeClr>
                </a:solidFill>
              </a:rPr>
              <a:t>The lodgings for the nation</a:t>
            </a:r>
          </a:p>
          <a:p>
            <a:r>
              <a:rPr lang="en-US" altLang="ja-JP" dirty="0" smtClean="0">
                <a:solidFill>
                  <a:schemeClr val="tx1">
                    <a:lumMod val="95000"/>
                    <a:lumOff val="5000"/>
                  </a:schemeClr>
                </a:solidFill>
              </a:rPr>
              <a:t>holiday village for the nation</a:t>
            </a:r>
            <a:endParaRPr kumimoji="1" lang="ja-JP" altLang="en-US" dirty="0">
              <a:solidFill>
                <a:schemeClr val="tx1">
                  <a:lumMod val="95000"/>
                  <a:lumOff val="5000"/>
                </a:schemeClr>
              </a:solidFill>
            </a:endParaRPr>
          </a:p>
        </p:txBody>
      </p:sp>
      <p:sp>
        <p:nvSpPr>
          <p:cNvPr id="41" name="上下矢印 40"/>
          <p:cNvSpPr/>
          <p:nvPr/>
        </p:nvSpPr>
        <p:spPr>
          <a:xfrm>
            <a:off x="6156176" y="4509120"/>
            <a:ext cx="1512168" cy="792088"/>
          </a:xfrm>
          <a:prstGeom prst="upDownArrow">
            <a:avLst>
              <a:gd name="adj1" fmla="val 34056"/>
              <a:gd name="adj2" fmla="val 26083"/>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左カーブ矢印 41"/>
          <p:cNvSpPr/>
          <p:nvPr/>
        </p:nvSpPr>
        <p:spPr>
          <a:xfrm flipH="1">
            <a:off x="7740352" y="4221088"/>
            <a:ext cx="504056" cy="1512168"/>
          </a:xfrm>
          <a:prstGeom prst="curvedLeft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b="1" dirty="0" smtClean="0">
                <a:solidFill>
                  <a:schemeClr val="tx1"/>
                </a:solidFill>
              </a:rPr>
              <a:t>Integration</a:t>
            </a:r>
            <a:endParaRPr kumimoji="1" lang="ja-JP" altLang="en-US" b="1" dirty="0">
              <a:solidFill>
                <a:schemeClr val="tx1"/>
              </a:solidFill>
            </a:endParaRPr>
          </a:p>
        </p:txBody>
      </p:sp>
      <p:sp>
        <p:nvSpPr>
          <p:cNvPr id="43" name="正方形/長方形 42"/>
          <p:cNvSpPr/>
          <p:nvPr/>
        </p:nvSpPr>
        <p:spPr>
          <a:xfrm>
            <a:off x="8244408" y="3933056"/>
            <a:ext cx="899592"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smtClean="0">
                <a:solidFill>
                  <a:schemeClr val="tx1">
                    <a:lumMod val="95000"/>
                    <a:lumOff val="5000"/>
                  </a:schemeClr>
                </a:solidFill>
              </a:rPr>
              <a:t>Comprehensive Resort Areas Development Law</a:t>
            </a:r>
            <a:endParaRPr kumimoji="1" lang="ja-JP" altLang="en-US" dirty="0">
              <a:solidFill>
                <a:schemeClr val="tx1">
                  <a:lumMod val="95000"/>
                  <a:lumOff val="5000"/>
                </a:schemeClr>
              </a:solidFill>
            </a:endParaRPr>
          </a:p>
        </p:txBody>
      </p:sp>
      <p:sp>
        <p:nvSpPr>
          <p:cNvPr id="44" name="左カーブ矢印 43"/>
          <p:cNvSpPr/>
          <p:nvPr/>
        </p:nvSpPr>
        <p:spPr>
          <a:xfrm>
            <a:off x="8424936" y="2204864"/>
            <a:ext cx="539552" cy="1872208"/>
          </a:xfrm>
          <a:prstGeom prst="curvedLeft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b="1" dirty="0" smtClean="0">
                <a:solidFill>
                  <a:schemeClr val="tx1"/>
                </a:solidFill>
              </a:rPr>
              <a:t>Integration</a:t>
            </a:r>
            <a:endParaRPr kumimoji="1" lang="ja-JP" altLang="en-US" b="1" dirty="0">
              <a:solidFill>
                <a:schemeClr val="tx1"/>
              </a:solidFill>
            </a:endParaRPr>
          </a:p>
        </p:txBody>
      </p:sp>
      <p:sp>
        <p:nvSpPr>
          <p:cNvPr id="45" name="正方形/長方形 44"/>
          <p:cNvSpPr/>
          <p:nvPr/>
        </p:nvSpPr>
        <p:spPr>
          <a:xfrm>
            <a:off x="5364088" y="2717304"/>
            <a:ext cx="3024336" cy="6396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lumMod val="95000"/>
                    <a:lumOff val="5000"/>
                  </a:schemeClr>
                </a:solidFill>
              </a:rPr>
              <a:t>Social tourism</a:t>
            </a:r>
          </a:p>
        </p:txBody>
      </p:sp>
      <p:sp>
        <p:nvSpPr>
          <p:cNvPr id="46" name="正方形/長方形 45"/>
          <p:cNvSpPr/>
          <p:nvPr/>
        </p:nvSpPr>
        <p:spPr>
          <a:xfrm>
            <a:off x="2771800" y="6165304"/>
            <a:ext cx="23042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95000"/>
                    <a:lumOff val="5000"/>
                  </a:schemeClr>
                </a:solidFill>
              </a:rPr>
              <a:t>The trip mediation work act</a:t>
            </a:r>
            <a:r>
              <a:rPr lang="ja-JP" altLang="en-US" sz="1600" dirty="0" smtClean="0">
                <a:solidFill>
                  <a:schemeClr val="tx1">
                    <a:lumMod val="95000"/>
                    <a:lumOff val="5000"/>
                  </a:schemeClr>
                </a:solidFill>
              </a:rPr>
              <a:t>　</a:t>
            </a:r>
            <a:r>
              <a:rPr kumimoji="1" lang="ja-JP" altLang="en-US" sz="1600" dirty="0" smtClean="0">
                <a:solidFill>
                  <a:schemeClr val="tx1">
                    <a:lumMod val="95000"/>
                    <a:lumOff val="5000"/>
                  </a:schemeClr>
                </a:solidFill>
              </a:rPr>
              <a:t>（</a:t>
            </a:r>
            <a:r>
              <a:rPr kumimoji="1" lang="en-US" altLang="ja-JP" sz="1600" dirty="0" smtClean="0">
                <a:solidFill>
                  <a:schemeClr val="tx1">
                    <a:lumMod val="95000"/>
                    <a:lumOff val="5000"/>
                  </a:schemeClr>
                </a:solidFill>
              </a:rPr>
              <a:t>for</a:t>
            </a:r>
            <a:r>
              <a:rPr kumimoji="1" lang="ja-JP" altLang="en-US" sz="1600" dirty="0" smtClean="0">
                <a:solidFill>
                  <a:schemeClr val="tx1">
                    <a:lumMod val="95000"/>
                    <a:lumOff val="5000"/>
                  </a:schemeClr>
                </a:solidFill>
              </a:rPr>
              <a:t>　</a:t>
            </a:r>
            <a:r>
              <a:rPr kumimoji="1" lang="en-US" altLang="ja-JP" sz="1600" dirty="0" smtClean="0">
                <a:solidFill>
                  <a:schemeClr val="tx1">
                    <a:lumMod val="95000"/>
                    <a:lumOff val="5000"/>
                  </a:schemeClr>
                </a:solidFill>
              </a:rPr>
              <a:t>foreigner</a:t>
            </a:r>
            <a:r>
              <a:rPr kumimoji="1" lang="ja-JP" altLang="en-US" sz="1600" dirty="0" smtClean="0">
                <a:solidFill>
                  <a:schemeClr val="tx1">
                    <a:lumMod val="95000"/>
                    <a:lumOff val="5000"/>
                  </a:schemeClr>
                </a:solidFill>
              </a:rPr>
              <a:t>）</a:t>
            </a:r>
            <a:endParaRPr kumimoji="1" lang="en-US" altLang="ja-JP" sz="160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435280" cy="1728192"/>
          </a:xfrm>
          <a:solidFill>
            <a:srgbClr val="FFFF00"/>
          </a:solidFill>
          <a:ln w="76200">
            <a:solidFill>
              <a:schemeClr val="tx1">
                <a:lumMod val="95000"/>
                <a:lumOff val="5000"/>
              </a:schemeClr>
            </a:solidFill>
          </a:ln>
        </p:spPr>
        <p:txBody>
          <a:bodyPr>
            <a:normAutofit fontScale="90000"/>
          </a:bodyPr>
          <a:lstStyle/>
          <a:p>
            <a:r>
              <a:rPr lang="en-US" altLang="ja-JP" dirty="0" smtClean="0"/>
              <a:t>The birth of the "public welfare" ministry and development of the domestic “tourism" policy</a:t>
            </a:r>
            <a:endParaRPr kumimoji="1" lang="ja-JP" altLang="en-US" dirty="0"/>
          </a:p>
        </p:txBody>
      </p:sp>
      <p:sp>
        <p:nvSpPr>
          <p:cNvPr id="3" name="コンテンツ プレースホルダ 2"/>
          <p:cNvSpPr>
            <a:spLocks noGrp="1"/>
          </p:cNvSpPr>
          <p:nvPr>
            <p:ph idx="1"/>
          </p:nvPr>
        </p:nvSpPr>
        <p:spPr>
          <a:xfrm>
            <a:off x="179512" y="2060848"/>
            <a:ext cx="8964488" cy="4797152"/>
          </a:xfrm>
        </p:spPr>
        <p:txBody>
          <a:bodyPr>
            <a:normAutofit lnSpcReduction="10000"/>
          </a:bodyPr>
          <a:lstStyle/>
          <a:p>
            <a:r>
              <a:rPr lang="en-US" altLang="ja-JP" sz="4000" dirty="0" smtClean="0"/>
              <a:t>A sign to develop into a policy concept including the country by the establishment of the International Tourist station came out.</a:t>
            </a:r>
          </a:p>
          <a:p>
            <a:r>
              <a:rPr lang="en-US" altLang="ja-JP" sz="4000" dirty="0" smtClean="0"/>
              <a:t>However, what is the reason why there was not an expanse afterwards?</a:t>
            </a:r>
          </a:p>
          <a:p>
            <a:r>
              <a:rPr lang="en-US" altLang="ja-JP" sz="4000" dirty="0" smtClean="0"/>
              <a:t>Wartime,  for principle, there was a trend in disfavor with entertainment.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en-US" altLang="ja-JP" b="1" dirty="0" smtClean="0"/>
              <a:t>The economic scale of tourist </a:t>
            </a:r>
            <a:r>
              <a:rPr lang="en-US" altLang="ja-JP" b="1" dirty="0" smtClean="0"/>
              <a:t>industry</a:t>
            </a:r>
            <a:endParaRPr kumimoji="1" lang="ja-JP" altLang="en-US" dirty="0"/>
          </a:p>
        </p:txBody>
      </p:sp>
      <p:sp>
        <p:nvSpPr>
          <p:cNvPr id="3" name="コンテンツ プレースホルダ 2"/>
          <p:cNvSpPr>
            <a:spLocks noGrp="1"/>
          </p:cNvSpPr>
          <p:nvPr>
            <p:ph idx="1"/>
          </p:nvPr>
        </p:nvSpPr>
        <p:spPr>
          <a:xfrm>
            <a:off x="395536" y="1628800"/>
            <a:ext cx="8229600" cy="4525963"/>
          </a:xfrm>
        </p:spPr>
        <p:txBody>
          <a:bodyPr>
            <a:normAutofit fontScale="85000" lnSpcReduction="20000"/>
          </a:bodyPr>
          <a:lstStyle/>
          <a:p>
            <a:r>
              <a:rPr lang="en-US" altLang="ja-JP" dirty="0" smtClean="0"/>
              <a:t>How </a:t>
            </a:r>
            <a:r>
              <a:rPr lang="en-US" altLang="ja-JP" dirty="0" smtClean="0"/>
              <a:t>much is the Japanese economic scale about the tourism? According to the tourism white paper, the tourism industry of Japan extends to the wide field other than travel agency, staying business. And an extensive economic ripple effect and an employment-induced effect are expected.</a:t>
            </a:r>
            <a:endParaRPr lang="ja-JP" altLang="ja-JP" dirty="0" smtClean="0"/>
          </a:p>
          <a:p>
            <a:r>
              <a:rPr lang="en-US" altLang="ja-JP" dirty="0" smtClean="0"/>
              <a:t> </a:t>
            </a:r>
            <a:r>
              <a:rPr lang="en-US" altLang="ja-JP" dirty="0" smtClean="0"/>
              <a:t>However</a:t>
            </a:r>
            <a:r>
              <a:rPr lang="en-US" altLang="ja-JP" dirty="0" smtClean="0"/>
              <a:t>, in the travel agency, the amount of trip handling that was 9,920 billion yen in 1996 decreases with 6,290 billion yen by 36.6% in 2011. After the staying business recorded 4,940 billion yen in 1991, a tendency to reduction continues and becomes 2,700 billion yen in 2011, and 45.3% of decrease</a:t>
            </a:r>
            <a:r>
              <a:rPr lang="en-US" altLang="ja-JP" dirty="0" smtClean="0"/>
              <a:t>.</a:t>
            </a:r>
            <a:endParaRPr lang="ja-JP" altLang="ja-JP" dirty="0" smtClean="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3752"/>
            <a:ext cx="8229600" cy="1143000"/>
          </a:xfrm>
          <a:solidFill>
            <a:srgbClr val="FFFF00"/>
          </a:solidFill>
          <a:ln w="38100">
            <a:solidFill>
              <a:schemeClr val="tx1">
                <a:lumMod val="95000"/>
                <a:lumOff val="5000"/>
              </a:schemeClr>
            </a:solidFill>
          </a:ln>
        </p:spPr>
        <p:txBody>
          <a:bodyPr>
            <a:normAutofit fontScale="90000"/>
          </a:bodyPr>
          <a:lstStyle/>
          <a:p>
            <a:r>
              <a:rPr lang="en-US" altLang="ja-JP" dirty="0" smtClean="0"/>
              <a:t>The end of occupation by </a:t>
            </a:r>
            <a:r>
              <a:rPr lang="en-US" altLang="ja-JP" dirty="0" smtClean="0"/>
              <a:t>US-Army,</a:t>
            </a:r>
            <a:r>
              <a:rPr lang="ja-JP" altLang="ja-JP" dirty="0" smtClean="0"/>
              <a:t/>
            </a:r>
            <a:br>
              <a:rPr lang="ja-JP" altLang="ja-JP" dirty="0" smtClean="0"/>
            </a:br>
            <a:r>
              <a:rPr lang="en-US" altLang="ja-JP" dirty="0" smtClean="0"/>
              <a:t>and The birth of domestic </a:t>
            </a:r>
            <a:r>
              <a:rPr lang="en-US" altLang="ja-JP" dirty="0" smtClean="0"/>
              <a:t>tourism</a:t>
            </a:r>
            <a:endParaRPr kumimoji="1" lang="ja-JP" altLang="en-US" dirty="0"/>
          </a:p>
        </p:txBody>
      </p:sp>
      <p:sp>
        <p:nvSpPr>
          <p:cNvPr id="3" name="コンテンツ プレースホルダ 2"/>
          <p:cNvSpPr>
            <a:spLocks noGrp="1"/>
          </p:cNvSpPr>
          <p:nvPr>
            <p:ph idx="1"/>
          </p:nvPr>
        </p:nvSpPr>
        <p:spPr>
          <a:xfrm>
            <a:off x="0" y="1268760"/>
            <a:ext cx="9144000" cy="5589240"/>
          </a:xfrm>
        </p:spPr>
        <p:txBody>
          <a:bodyPr>
            <a:normAutofit/>
          </a:bodyPr>
          <a:lstStyle/>
          <a:p>
            <a:r>
              <a:rPr lang="en-US" altLang="ja-JP" sz="3600" dirty="0" smtClean="0"/>
              <a:t> </a:t>
            </a:r>
            <a:r>
              <a:rPr lang="en-US" altLang="ja-JP" sz="3600" dirty="0" smtClean="0"/>
              <a:t>The </a:t>
            </a:r>
            <a:r>
              <a:rPr lang="en-US" altLang="ja-JP" sz="3600" dirty="0" smtClean="0"/>
              <a:t>biggest subject after the end of the war in Japan was </a:t>
            </a:r>
            <a:r>
              <a:rPr lang="en-US" altLang="ja-JP" sz="3600" b="1" dirty="0" smtClean="0">
                <a:solidFill>
                  <a:srgbClr val="FF0000"/>
                </a:solidFill>
              </a:rPr>
              <a:t>food reservation</a:t>
            </a:r>
            <a:r>
              <a:rPr lang="en-US" altLang="ja-JP" sz="3600" dirty="0" smtClean="0"/>
              <a:t>. Since even agricultural engineers gathered together for the war, trouble had occurred in the food production in Japan as a result. </a:t>
            </a:r>
            <a:r>
              <a:rPr lang="en-US" altLang="ja-JP" sz="3600" b="1" dirty="0" smtClean="0">
                <a:solidFill>
                  <a:srgbClr val="FF0000"/>
                </a:solidFill>
              </a:rPr>
              <a:t>The acquisition of foreign currency for food reservation </a:t>
            </a:r>
            <a:r>
              <a:rPr lang="en-US" altLang="ja-JP" sz="3600" dirty="0" smtClean="0"/>
              <a:t>was pressing need, and it had been recognized as visitor-from-outside attractions being primary importance. It was no match for today's Cool Japan Campaign</a:t>
            </a:r>
            <a:r>
              <a:rPr lang="en-US" altLang="ja-JP" sz="3600" dirty="0" smtClean="0"/>
              <a:t>.</a:t>
            </a:r>
            <a:endParaRPr lang="ja-JP" altLang="ja-JP" sz="3600" dirty="0" smtClean="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92500" lnSpcReduction="10000"/>
          </a:bodyPr>
          <a:lstStyle/>
          <a:p>
            <a:r>
              <a:rPr lang="en-US" altLang="ja-JP" dirty="0" smtClean="0"/>
              <a:t>Since a hotel indispensable to visitor-from-outside attractions was used for occupation forces, a hotel newly needed to be secured and </a:t>
            </a:r>
            <a:r>
              <a:rPr lang="en-US" altLang="ja-JP" b="1" dirty="0" smtClean="0"/>
              <a:t>the Act on Development of Hotels for Inbound </a:t>
            </a:r>
            <a:r>
              <a:rPr lang="en-US" altLang="ja-JP" b="1" dirty="0" smtClean="0">
                <a:solidFill>
                  <a:srgbClr val="FF0000"/>
                </a:solidFill>
              </a:rPr>
              <a:t>Tourists(</a:t>
            </a:r>
            <a:r>
              <a:rPr lang="en-US" altLang="ja-JP" b="1" dirty="0" smtClean="0">
                <a:solidFill>
                  <a:srgbClr val="FF0000"/>
                </a:solidFill>
              </a:rPr>
              <a:t>International Tourism Hotel Preparation </a:t>
            </a:r>
            <a:r>
              <a:rPr lang="en-US" altLang="ja-JP" b="1" dirty="0" smtClean="0">
                <a:solidFill>
                  <a:srgbClr val="FF0000"/>
                </a:solidFill>
              </a:rPr>
              <a:t>Law</a:t>
            </a:r>
            <a:r>
              <a:rPr lang="en-US" altLang="ja-JP" b="1" dirty="0" smtClean="0"/>
              <a:t>) </a:t>
            </a:r>
            <a:r>
              <a:rPr lang="en-US" altLang="ja-JP" dirty="0" smtClean="0"/>
              <a:t>was enacted by the lawmaker proposal.</a:t>
            </a:r>
            <a:endParaRPr lang="ja-JP" altLang="ja-JP" dirty="0" smtClean="0"/>
          </a:p>
          <a:p>
            <a:r>
              <a:rPr lang="en-US" altLang="ja-JP" dirty="0" smtClean="0"/>
              <a:t> In prewar days, Tourism mainly pointed out visitor-from-outside attractions. It was after “the Ministry of Transport Act of Incorporation” in 1949 that domestic tourism was included in this.</a:t>
            </a:r>
            <a:endParaRPr lang="ja-JP" altLang="ja-JP" dirty="0" smtClean="0"/>
          </a:p>
          <a:p>
            <a:r>
              <a:rPr lang="en-US" altLang="ja-JP" dirty="0" smtClean="0"/>
              <a:t> Although the word “KANKO” was used for official documents in 1946, this was chiefly related with an occupation-forces soldiers-oriented tourist bus. They were the vestiges which had used "KANKO" for visitors from outside from prewar days.</a:t>
            </a:r>
            <a:endParaRPr lang="ja-JP" altLang="ja-JP" dirty="0" smtClean="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85000" lnSpcReduction="20000"/>
          </a:bodyPr>
          <a:lstStyle/>
          <a:p>
            <a:r>
              <a:rPr lang="en-US" altLang="ja-JP" dirty="0" smtClean="0"/>
              <a:t>The license standard of the passenger automobile transportation enterprise was eased sharply in 1950. Then, the name was borrowed from the importance of the tourist industry and the conditions of not consuming fuel precious to unwholesome tourism and a picnic were given. As for this, it served as a backdrop that many bus companies by whom "tourism" was entitled were established the title for visitors from outside. The actual condition made it observe that a bus was used for domestic tourism.</a:t>
            </a:r>
            <a:endParaRPr lang="ja-JP" altLang="ja-JP" dirty="0" smtClean="0"/>
          </a:p>
          <a:p>
            <a:r>
              <a:rPr lang="en-US" altLang="ja-JP" dirty="0" smtClean="0"/>
              <a:t> </a:t>
            </a:r>
            <a:r>
              <a:rPr lang="en-US" altLang="ja-JP" dirty="0" smtClean="0"/>
              <a:t>The </a:t>
            </a:r>
            <a:r>
              <a:rPr lang="en-US" altLang="ja-JP" dirty="0" smtClean="0"/>
              <a:t>tourist industry regulated with </a:t>
            </a:r>
            <a:r>
              <a:rPr lang="en-US" altLang="ja-JP" b="1" dirty="0" smtClean="0"/>
              <a:t>the National-Mobilization-Act</a:t>
            </a:r>
            <a:r>
              <a:rPr lang="en-US" altLang="ja-JP" dirty="0" smtClean="0"/>
              <a:t> system turned into an unrestricted operation during war after the war. Since the glare of GHQ (occupation forces) was effective in formation of U.S. occupation, the regulation with law was unnecessary. Even if the revival term came around, the necessity for visitor-from-outside attractions was still high. It prepared for issue of the San Francisco treaty in 1952, and </a:t>
            </a:r>
            <a:r>
              <a:rPr lang="en-US" altLang="ja-JP" b="1" dirty="0" smtClean="0"/>
              <a:t>the Travel Recommendation Business Act </a:t>
            </a:r>
            <a:r>
              <a:rPr lang="en-US" altLang="ja-JP" dirty="0" smtClean="0"/>
              <a:t>was enforced for vicious travel agent control. It was because GHQ stopped having authority. </a:t>
            </a:r>
            <a:endParaRPr lang="ja-JP" altLang="ja-JP" dirty="0" smtClean="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92500"/>
          </a:bodyPr>
          <a:lstStyle/>
          <a:p>
            <a:r>
              <a:rPr lang="en-US" altLang="ja-JP" dirty="0" smtClean="0"/>
              <a:t> Compared with the Japanese travel recommendation business only for Japanese people, the deposits as security for dealing to the general travel recommendation business also for foreigners were made big-ticket.</a:t>
            </a:r>
            <a:endParaRPr lang="ja-JP" altLang="ja-JP" dirty="0" smtClean="0"/>
          </a:p>
          <a:p>
            <a:r>
              <a:rPr lang="en-US" altLang="ja-JP" dirty="0" smtClean="0"/>
              <a:t> </a:t>
            </a:r>
            <a:r>
              <a:rPr lang="en-US" altLang="ja-JP" b="1" dirty="0" smtClean="0"/>
              <a:t>Hotel Business Law</a:t>
            </a:r>
            <a:r>
              <a:rPr lang="en-US" altLang="ja-JP" dirty="0" smtClean="0"/>
              <a:t> and </a:t>
            </a:r>
            <a:r>
              <a:rPr lang="en-US" altLang="ja-JP" b="1" dirty="0" smtClean="0"/>
              <a:t>Hot Spring Law</a:t>
            </a:r>
            <a:r>
              <a:rPr lang="en-US" altLang="ja-JP" dirty="0" smtClean="0"/>
              <a:t> were enacted in 1948. </a:t>
            </a:r>
            <a:r>
              <a:rPr lang="en-US" altLang="ja-JP" b="1" dirty="0" smtClean="0"/>
              <a:t>The law about interpretation-guide-business</a:t>
            </a:r>
            <a:r>
              <a:rPr lang="en-US" altLang="ja-JP" dirty="0" smtClean="0"/>
              <a:t>, and the Act on Development of Hotels for Inbound Tourists were enacted in 1949. The above-mentioned Travel Recommendation Business Act was enacted in 1952. The legal system about the valid tourism till today was improved mostly at this time. There was no big system change until it continued till today after that except the Travel Recommendation Business Act</a:t>
            </a:r>
            <a:r>
              <a:rPr lang="en-US" altLang="ja-JP" dirty="0" smtClean="0"/>
              <a:t>.</a:t>
            </a:r>
            <a:endParaRPr kumimoji="1" lang="ja-JP" alt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92500" lnSpcReduction="10000"/>
          </a:bodyPr>
          <a:lstStyle/>
          <a:p>
            <a:r>
              <a:rPr lang="en-US" altLang="ja-JP" dirty="0" smtClean="0"/>
              <a:t>Movement toward re-maintenance of tourist attractions was also activated, </a:t>
            </a:r>
            <a:r>
              <a:rPr lang="en-US" altLang="ja-JP" dirty="0" err="1" smtClean="0"/>
              <a:t>Ise</a:t>
            </a:r>
            <a:r>
              <a:rPr lang="en-US" altLang="ja-JP" dirty="0" smtClean="0"/>
              <a:t> </a:t>
            </a:r>
            <a:r>
              <a:rPr lang="en-US" altLang="ja-JP" dirty="0" err="1" smtClean="0"/>
              <a:t>Shima</a:t>
            </a:r>
            <a:r>
              <a:rPr lang="en-US" altLang="ja-JP" dirty="0" smtClean="0"/>
              <a:t> was specified as national park in 1946, and the National Park Bureau was installed into the Ministry of Health and Welfare in 1948. </a:t>
            </a:r>
            <a:r>
              <a:rPr lang="en-US" altLang="ja-JP" b="1" dirty="0" smtClean="0"/>
              <a:t>The National Park Act </a:t>
            </a:r>
            <a:r>
              <a:rPr lang="en-US" altLang="ja-JP" dirty="0" smtClean="0"/>
              <a:t>was revised in 1949. As a result, harmony of scene maintenance and tourism will be achieved by park plan system.</a:t>
            </a:r>
            <a:endParaRPr lang="ja-JP" altLang="ja-JP" dirty="0" smtClean="0"/>
          </a:p>
          <a:p>
            <a:r>
              <a:rPr lang="en-US" altLang="ja-JP" dirty="0" smtClean="0"/>
              <a:t>The </a:t>
            </a:r>
            <a:r>
              <a:rPr lang="en-US" altLang="ja-JP" dirty="0" smtClean="0"/>
              <a:t>legal system of specifying cultural assets synthetically is </a:t>
            </a:r>
            <a:r>
              <a:rPr lang="en-US" altLang="ja-JP" b="1" dirty="0" smtClean="0"/>
              <a:t>the Cultural Properties Protection Law</a:t>
            </a:r>
            <a:r>
              <a:rPr lang="en-US" altLang="ja-JP" dirty="0" smtClean="0"/>
              <a:t> ignited by the </a:t>
            </a:r>
            <a:r>
              <a:rPr lang="en-US" altLang="ja-JP" dirty="0" err="1" smtClean="0"/>
              <a:t>Horyuji</a:t>
            </a:r>
            <a:r>
              <a:rPr lang="en-US" altLang="ja-JP" dirty="0" smtClean="0"/>
              <a:t> Temple fire-by-negligence incident. It was enacted by the lawmaker proposal in 1950. From the explanation of proposal reason of Cultural-Properties-Protection-Law, we understood the thought that</a:t>
            </a:r>
            <a:r>
              <a:rPr lang="ja-JP" altLang="ja-JP" dirty="0" smtClean="0"/>
              <a:t>　</a:t>
            </a:r>
            <a:r>
              <a:rPr lang="en-US" altLang="ja-JP" dirty="0" smtClean="0"/>
              <a:t>cultural assets were recognized as tourist attractions existed. </a:t>
            </a:r>
            <a:endParaRPr lang="ja-JP" altLang="en-US" dirty="0" smtClean="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8964488" cy="6858000"/>
          </a:xfrm>
        </p:spPr>
        <p:txBody>
          <a:bodyPr>
            <a:normAutofit fontScale="92500" lnSpcReduction="20000"/>
          </a:bodyPr>
          <a:lstStyle/>
          <a:p>
            <a:r>
              <a:rPr lang="en-US" altLang="ja-JP" dirty="0" smtClean="0"/>
              <a:t>Tourism Basic Law was enacted by the lawmaker proposal as the fifth </a:t>
            </a:r>
            <a:r>
              <a:rPr lang="en-US" altLang="ja-JP" b="1" dirty="0" smtClean="0"/>
              <a:t>organic act</a:t>
            </a:r>
            <a:r>
              <a:rPr lang="en-US" altLang="ja-JP" dirty="0" smtClean="0"/>
              <a:t> at last after the war in 1963. However the law enacted after that based on Tourism Basic Law was only </a:t>
            </a:r>
            <a:r>
              <a:rPr lang="en-US" altLang="ja-JP" b="1" dirty="0" smtClean="0"/>
              <a:t>Tourism Foundation-Collateral Act</a:t>
            </a:r>
            <a:r>
              <a:rPr lang="en-US" altLang="ja-JP" dirty="0" smtClean="0"/>
              <a:t>. As for Tourism Basic Law, a role of an organic act was not demonstrated.</a:t>
            </a:r>
            <a:endParaRPr lang="ja-JP" altLang="ja-JP" dirty="0" smtClean="0"/>
          </a:p>
          <a:p>
            <a:r>
              <a:rPr lang="en-US" altLang="ja-JP" dirty="0" smtClean="0"/>
              <a:t> </a:t>
            </a:r>
            <a:r>
              <a:rPr lang="en-US" altLang="ja-JP" dirty="0" smtClean="0"/>
              <a:t>With </a:t>
            </a:r>
            <a:r>
              <a:rPr lang="en-US" altLang="ja-JP" dirty="0" smtClean="0"/>
              <a:t>the improvement of international balance of payment, the visitor-from-outside attractions idea for the acquisition of foreign currency which is the most important policy idea of Tourism Basic Law has carried out real disappearance.</a:t>
            </a:r>
            <a:endParaRPr lang="ja-JP" altLang="ja-JP" dirty="0" smtClean="0"/>
          </a:p>
          <a:p>
            <a:r>
              <a:rPr lang="en-US" altLang="ja-JP" dirty="0" smtClean="0"/>
              <a:t> </a:t>
            </a:r>
            <a:r>
              <a:rPr lang="en-US" altLang="ja-JP" dirty="0" smtClean="0"/>
              <a:t>The </a:t>
            </a:r>
            <a:r>
              <a:rPr lang="en-US" altLang="ja-JP" dirty="0" smtClean="0"/>
              <a:t>number of Japanese overseas travelers exceeded the number of visitors from outside in 1971. When Travel Recommendation Business Act was revised by</a:t>
            </a:r>
            <a:r>
              <a:rPr lang="en-US" altLang="ja-JP" b="1" dirty="0" smtClean="0"/>
              <a:t> the Tourist Agency Law</a:t>
            </a:r>
            <a:r>
              <a:rPr lang="en-US" altLang="ja-JP" dirty="0" smtClean="0"/>
              <a:t>, the tourism policy changed from the measure for foreign tourists to the measure for Japanese overseas travelers.</a:t>
            </a:r>
            <a:endParaRPr lang="ja-JP" altLang="ja-JP" dirty="0" smtClean="0"/>
          </a:p>
          <a:p>
            <a:endParaRPr kumimoji="1" lang="ja-JP" alt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268760"/>
            <a:ext cx="7772400" cy="4176464"/>
          </a:xfrm>
          <a:solidFill>
            <a:srgbClr val="FFFF00"/>
          </a:solidFill>
          <a:ln w="76200">
            <a:solidFill>
              <a:schemeClr val="tx1"/>
            </a:solidFill>
          </a:ln>
        </p:spPr>
        <p:txBody>
          <a:bodyPr>
            <a:normAutofit/>
          </a:bodyPr>
          <a:lstStyle/>
          <a:p>
            <a:r>
              <a:rPr lang="en-US" altLang="ja-JP" dirty="0" smtClean="0"/>
              <a:t>If the translation of concept “Tourism” was lexical "sightseeing", deployment of Japanese tourism administration might have changed.</a:t>
            </a:r>
            <a:endParaRPr kumimoji="1" lang="ja-JP" alt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7772400" cy="2666727"/>
          </a:xfrm>
          <a:ln w="76200">
            <a:solidFill>
              <a:srgbClr val="FF0000"/>
            </a:solidFill>
          </a:ln>
        </p:spPr>
        <p:txBody>
          <a:bodyPr>
            <a:noAutofit/>
          </a:bodyPr>
          <a:lstStyle/>
          <a:p>
            <a:r>
              <a:rPr kumimoji="1" lang="en-US" altLang="ja-JP" sz="9600" dirty="0" smtClean="0"/>
              <a:t>references</a:t>
            </a:r>
            <a:endParaRPr kumimoji="1" lang="ja-JP" altLang="en-US" sz="9600"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7772400" cy="2666727"/>
          </a:xfrm>
          <a:ln w="76200">
            <a:solidFill>
              <a:srgbClr val="FF0000"/>
            </a:solidFill>
          </a:ln>
        </p:spPr>
        <p:txBody>
          <a:bodyPr>
            <a:noAutofit/>
          </a:bodyPr>
          <a:lstStyle/>
          <a:p>
            <a:r>
              <a:rPr kumimoji="1" lang="en-US" altLang="ja-JP" sz="9600" dirty="0" smtClean="0"/>
              <a:t>references</a:t>
            </a:r>
            <a:endParaRPr kumimoji="1" lang="ja-JP" altLang="en-US" sz="9600"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45382"/>
            <a:ext cx="7772400" cy="2619722"/>
          </a:xfrm>
          <a:ln>
            <a:solidFill>
              <a:schemeClr val="accent1"/>
            </a:solidFill>
          </a:ln>
        </p:spPr>
        <p:txBody>
          <a:bodyPr>
            <a:normAutofit/>
          </a:bodyPr>
          <a:lstStyle/>
          <a:p>
            <a:r>
              <a:rPr lang="en-US" altLang="ja-JP" b="1" dirty="0"/>
              <a:t>Introduction to Human Logistics</a:t>
            </a:r>
            <a:r>
              <a:rPr lang="ja-JP" altLang="ja-JP" b="1" dirty="0"/>
              <a:t>　＆ </a:t>
            </a:r>
            <a:r>
              <a:rPr lang="en-US" altLang="ja-JP" b="1" dirty="0"/>
              <a:t>Tourism Science in </a:t>
            </a:r>
            <a:r>
              <a:rPr lang="en-US" altLang="ja-JP" b="1" dirty="0" smtClean="0"/>
              <a:t>Japan</a:t>
            </a:r>
            <a:br>
              <a:rPr lang="en-US" altLang="ja-JP" b="1" dirty="0" smtClean="0"/>
            </a:br>
            <a:r>
              <a:rPr lang="en-US" altLang="ja-JP" b="1" dirty="0" smtClean="0"/>
              <a:t/>
            </a:r>
            <a:br>
              <a:rPr lang="en-US" altLang="ja-JP" b="1" dirty="0" smtClean="0"/>
            </a:br>
            <a:r>
              <a:rPr lang="en-US" altLang="ja-JP" sz="3200" b="1" u="sng" dirty="0" smtClean="0">
                <a:hlinkClick r:id="rId3"/>
              </a:rPr>
              <a:t>http</a:t>
            </a:r>
            <a:r>
              <a:rPr lang="en-US" altLang="ja-JP" sz="3200" b="1" u="sng" dirty="0">
                <a:hlinkClick r:id="rId3"/>
              </a:rPr>
              <a:t>://</a:t>
            </a:r>
            <a:r>
              <a:rPr lang="en-US" altLang="ja-JP" sz="3200" b="1" u="sng" dirty="0" smtClean="0">
                <a:hlinkClick r:id="rId3"/>
              </a:rPr>
              <a:t>www.jinryu.jp/201411171685.html</a:t>
            </a:r>
            <a:endParaRPr kumimoji="1" lang="ja-JP" altLang="en-US" sz="3200" dirty="0"/>
          </a:p>
        </p:txBody>
      </p:sp>
      <p:sp>
        <p:nvSpPr>
          <p:cNvPr id="3" name="サブタイトル 2"/>
          <p:cNvSpPr>
            <a:spLocks noGrp="1"/>
          </p:cNvSpPr>
          <p:nvPr>
            <p:ph type="subTitle" idx="1"/>
          </p:nvPr>
        </p:nvSpPr>
        <p:spPr>
          <a:xfrm>
            <a:off x="1371600" y="4678288"/>
            <a:ext cx="6400800" cy="766936"/>
          </a:xfrm>
        </p:spPr>
        <p:txBody>
          <a:bodyPr/>
          <a:lstStyle/>
          <a:p>
            <a:r>
              <a:rPr lang="en-US" altLang="ja-JP" b="1" dirty="0">
                <a:solidFill>
                  <a:schemeClr val="tx1">
                    <a:lumMod val="95000"/>
                    <a:lumOff val="5000"/>
                  </a:schemeClr>
                </a:solidFill>
              </a:rPr>
              <a:t>Content</a:t>
            </a:r>
            <a:endParaRPr kumimoji="1" lang="ja-JP" altLang="en-US" dirty="0">
              <a:solidFill>
                <a:schemeClr val="tx1">
                  <a:lumMod val="95000"/>
                  <a:lumOff val="5000"/>
                </a:schemeClr>
              </a:solidFill>
            </a:endParaRPr>
          </a:p>
        </p:txBody>
      </p:sp>
      <p:sp>
        <p:nvSpPr>
          <p:cNvPr id="4" name="正方形/長方形 3"/>
          <p:cNvSpPr/>
          <p:nvPr/>
        </p:nvSpPr>
        <p:spPr>
          <a:xfrm>
            <a:off x="323528" y="404664"/>
            <a:ext cx="4210063" cy="923330"/>
          </a:xfrm>
          <a:prstGeom prst="rect">
            <a:avLst/>
          </a:prstGeom>
          <a:ln w="76200">
            <a:solidFill>
              <a:srgbClr val="FF0000"/>
            </a:solidFill>
          </a:ln>
        </p:spPr>
        <p:txBody>
          <a:bodyPr wrap="none">
            <a:spAutoFit/>
          </a:bodyPr>
          <a:lstStyle/>
          <a:p>
            <a:r>
              <a:rPr lang="en-US" altLang="ja-JP" sz="5400" dirty="0" smtClean="0">
                <a:solidFill>
                  <a:srgbClr val="FF0000"/>
                </a:solidFill>
              </a:rPr>
              <a:t>References</a:t>
            </a:r>
            <a:r>
              <a:rPr lang="ja-JP" altLang="en-US" sz="5400" dirty="0" smtClean="0">
                <a:solidFill>
                  <a:srgbClr val="FF0000"/>
                </a:solidFill>
              </a:rPr>
              <a:t>　１</a:t>
            </a:r>
            <a:endParaRPr lang="ja-JP" altLang="en-US" sz="54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92500" lnSpcReduction="10000"/>
          </a:bodyPr>
          <a:lstStyle/>
          <a:p>
            <a:r>
              <a:rPr lang="en-US" altLang="ja-JP" dirty="0" smtClean="0"/>
              <a:t> About the direct economic effect to bring to Japanese economy by this, a direct added </a:t>
            </a:r>
            <a:r>
              <a:rPr lang="en-US" altLang="ja-JP" b="1" dirty="0" smtClean="0"/>
              <a:t>value-induced effect</a:t>
            </a:r>
            <a:r>
              <a:rPr lang="en-US" altLang="ja-JP" dirty="0" smtClean="0"/>
              <a:t> is estimated at 10,900 billion yen (2.3% of gross domestic products), and an </a:t>
            </a:r>
            <a:r>
              <a:rPr lang="en-US" altLang="ja-JP" b="1" dirty="0" smtClean="0"/>
              <a:t>employment-induced effect</a:t>
            </a:r>
            <a:r>
              <a:rPr lang="en-US" altLang="ja-JP" dirty="0" smtClean="0"/>
              <a:t> is estimated with 2,130,000 people (3.3% of number of all employees).</a:t>
            </a:r>
          </a:p>
          <a:p>
            <a:r>
              <a:rPr lang="en-US" altLang="ja-JP" dirty="0" smtClean="0"/>
              <a:t>Furthermore, </a:t>
            </a:r>
            <a:r>
              <a:rPr lang="en-US" altLang="ja-JP" b="1" dirty="0" smtClean="0"/>
              <a:t>the production ripple effect</a:t>
            </a:r>
            <a:r>
              <a:rPr lang="en-US" altLang="ja-JP" dirty="0" smtClean="0"/>
              <a:t> including the indirect effect that this trip consumption brings is estimated with 46,700 billion yen. As for </a:t>
            </a:r>
            <a:r>
              <a:rPr lang="en-US" altLang="ja-JP" b="1" dirty="0" smtClean="0"/>
              <a:t>the value-added ripple effect</a:t>
            </a:r>
            <a:r>
              <a:rPr lang="en-US" altLang="ja-JP" dirty="0" smtClean="0"/>
              <a:t>, 23,800 billion yen, </a:t>
            </a:r>
            <a:r>
              <a:rPr lang="en-US" altLang="ja-JP" b="1" dirty="0" smtClean="0"/>
              <a:t>the employment ripple effect</a:t>
            </a:r>
            <a:r>
              <a:rPr lang="en-US" altLang="ja-JP" dirty="0" smtClean="0"/>
              <a:t> are estimated at 3,990,000 people. About the economic effect of the trip consumption, I estimate it in line with </a:t>
            </a:r>
            <a:r>
              <a:rPr lang="en-US" altLang="ja-JP" b="1" dirty="0" smtClean="0"/>
              <a:t>global standards-like statistics technique</a:t>
            </a:r>
            <a:r>
              <a:rPr lang="en-US" altLang="ja-JP" dirty="0" smtClean="0"/>
              <a:t> TSA (Tourism Satellite Account). It is detailed in the next HP.  </a:t>
            </a:r>
            <a:r>
              <a:rPr lang="en-US" altLang="ja-JP" u="sng" dirty="0" smtClean="0"/>
              <a:t>http://www.mlit.go.jp/statistics/file000008.html</a:t>
            </a:r>
            <a:endParaRPr lang="ja-JP" altLang="ja-JP" dirty="0" smtClean="0"/>
          </a:p>
          <a:p>
            <a:endParaRPr lang="ja-JP" altLang="en-US" dirty="0" smtClean="0"/>
          </a:p>
          <a:p>
            <a:endParaRPr kumimoji="1" lang="ja-JP" alt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Chapter</a:t>
            </a:r>
            <a:r>
              <a:rPr lang="ja-JP" altLang="ja-JP" b="1" dirty="0" smtClean="0"/>
              <a:t>１　</a:t>
            </a:r>
            <a:r>
              <a:rPr lang="en-US" altLang="ja-JP" b="1" dirty="0" smtClean="0"/>
              <a:t>Principles of Human Logistics &amp; Tourism</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ja-JP" dirty="0" smtClean="0"/>
              <a:t>１</a:t>
            </a:r>
            <a:r>
              <a:rPr lang="ja-JP" altLang="ja-JP" dirty="0"/>
              <a:t>　　</a:t>
            </a:r>
            <a:r>
              <a:rPr lang="en-US" altLang="ja-JP" dirty="0"/>
              <a:t>Meaning to think about human logistics &amp; tourism</a:t>
            </a:r>
            <a:endParaRPr lang="ja-JP" altLang="ja-JP" dirty="0"/>
          </a:p>
          <a:p>
            <a:r>
              <a:rPr lang="ja-JP" altLang="ja-JP" dirty="0"/>
              <a:t>２　 </a:t>
            </a:r>
            <a:r>
              <a:rPr lang="en-US" altLang="ja-JP" dirty="0"/>
              <a:t>The Chinese-origin-word “KANKO―</a:t>
            </a:r>
            <a:r>
              <a:rPr lang="ja-JP" altLang="ja-JP" dirty="0"/>
              <a:t>観光</a:t>
            </a:r>
            <a:r>
              <a:rPr lang="en-US" altLang="ja-JP" dirty="0"/>
              <a:t>―” and the western-language-origin-word “TSURISUMU―</a:t>
            </a:r>
            <a:r>
              <a:rPr lang="ja-JP" altLang="ja-JP" dirty="0"/>
              <a:t>ツーリズム</a:t>
            </a:r>
            <a:r>
              <a:rPr lang="en-US" altLang="ja-JP" dirty="0"/>
              <a:t>―” </a:t>
            </a:r>
            <a:endParaRPr lang="ja-JP" altLang="ja-JP" dirty="0"/>
          </a:p>
          <a:p>
            <a:r>
              <a:rPr lang="ja-JP" altLang="ja-JP" dirty="0"/>
              <a:t>３　　</a:t>
            </a:r>
            <a:r>
              <a:rPr lang="en-US" altLang="ja-JP" dirty="0"/>
              <a:t>The flooding of the hyphen tourism</a:t>
            </a:r>
            <a:endParaRPr lang="ja-JP" altLang="ja-JP" dirty="0"/>
          </a:p>
          <a:p>
            <a:r>
              <a:rPr lang="ja-JP" altLang="ja-JP" dirty="0"/>
              <a:t>４　　</a:t>
            </a:r>
            <a:r>
              <a:rPr lang="en-US" altLang="ja-JP" dirty="0"/>
              <a:t>Maintenance of the race culture and tourism promotion</a:t>
            </a:r>
            <a:endParaRPr lang="ja-JP" altLang="ja-JP" dirty="0"/>
          </a:p>
          <a:p>
            <a:r>
              <a:rPr lang="ja-JP" altLang="ja-JP" dirty="0"/>
              <a:t>５　　</a:t>
            </a:r>
            <a:r>
              <a:rPr lang="en-US" altLang="ja-JP" dirty="0" err="1"/>
              <a:t>Relativization</a:t>
            </a:r>
            <a:r>
              <a:rPr lang="en-US" altLang="ja-JP" dirty="0"/>
              <a:t> of daily life and non-daily life</a:t>
            </a:r>
            <a:endParaRPr lang="ja-JP" altLang="ja-JP" dirty="0"/>
          </a:p>
          <a:p>
            <a:r>
              <a:rPr lang="ja-JP" altLang="ja-JP" dirty="0"/>
              <a:t>６　 </a:t>
            </a:r>
            <a:r>
              <a:rPr lang="en-US" altLang="ja-JP" dirty="0"/>
              <a:t> Temporal axis and spatial axis of human logistics</a:t>
            </a:r>
            <a:endParaRPr lang="ja-JP" altLang="ja-JP" dirty="0"/>
          </a:p>
          <a:p>
            <a:endParaRPr kumimoji="1" lang="ja-JP" alt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Chapter 2</a:t>
            </a:r>
            <a:r>
              <a:rPr lang="ja-JP" altLang="ja-JP" b="1" dirty="0" smtClean="0"/>
              <a:t>　</a:t>
            </a:r>
            <a:r>
              <a:rPr lang="en-US" altLang="ja-JP" b="1" dirty="0" smtClean="0"/>
              <a:t>The History of Human Logistics &amp; Tourism In Japan </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ja-JP" dirty="0" smtClean="0"/>
              <a:t>１</a:t>
            </a:r>
            <a:r>
              <a:rPr lang="ja-JP" altLang="ja-JP" dirty="0"/>
              <a:t>　　</a:t>
            </a:r>
            <a:r>
              <a:rPr lang="en-US" altLang="ja-JP" dirty="0"/>
              <a:t>From the slave trade era to a century of immigrant</a:t>
            </a:r>
            <a:endParaRPr lang="ja-JP" altLang="ja-JP" dirty="0"/>
          </a:p>
          <a:p>
            <a:r>
              <a:rPr lang="ja-JP" altLang="ja-JP" dirty="0"/>
              <a:t>２　　</a:t>
            </a:r>
            <a:r>
              <a:rPr lang="en-US" altLang="ja-JP" dirty="0"/>
              <a:t>An epidemic and human logistics</a:t>
            </a:r>
            <a:endParaRPr lang="ja-JP" altLang="ja-JP" dirty="0"/>
          </a:p>
          <a:p>
            <a:r>
              <a:rPr lang="ja-JP" altLang="ja-JP" dirty="0"/>
              <a:t>３　　</a:t>
            </a:r>
            <a:r>
              <a:rPr lang="en-US" altLang="ja-JP" dirty="0"/>
              <a:t>Birth of the concept of tourist</a:t>
            </a:r>
            <a:endParaRPr lang="ja-JP" altLang="ja-JP" dirty="0"/>
          </a:p>
          <a:p>
            <a:r>
              <a:rPr lang="ja-JP" altLang="ja-JP" dirty="0"/>
              <a:t>４　　</a:t>
            </a:r>
            <a:r>
              <a:rPr lang="en-US" altLang="ja-JP" dirty="0"/>
              <a:t>Visa &amp; Tourism </a:t>
            </a:r>
            <a:endParaRPr lang="ja-JP" altLang="ja-JP" dirty="0"/>
          </a:p>
          <a:p>
            <a:r>
              <a:rPr lang="ja-JP" altLang="ja-JP" dirty="0"/>
              <a:t>５　　</a:t>
            </a:r>
            <a:r>
              <a:rPr lang="en-US" altLang="ja-JP" dirty="0"/>
              <a:t>War &amp; Tourism</a:t>
            </a:r>
            <a:endParaRPr lang="ja-JP" altLang="ja-JP" dirty="0"/>
          </a:p>
          <a:p>
            <a:r>
              <a:rPr lang="ja-JP" altLang="ja-JP" dirty="0"/>
              <a:t>６　　</a:t>
            </a:r>
            <a:r>
              <a:rPr lang="en-US" altLang="ja-JP" dirty="0"/>
              <a:t>Tourism policy of Empire Japan </a:t>
            </a:r>
            <a:endParaRPr lang="ja-JP" altLang="ja-JP" dirty="0"/>
          </a:p>
          <a:p>
            <a:r>
              <a:rPr lang="ja-JP" altLang="ja-JP" dirty="0"/>
              <a:t>７　　“</a:t>
            </a:r>
            <a:r>
              <a:rPr lang="en-US" altLang="ja-JP" dirty="0"/>
              <a:t>Cool Japan policy in 1930’s” through using Asahi </a:t>
            </a:r>
            <a:r>
              <a:rPr lang="en-US" altLang="ja-JP" dirty="0" err="1"/>
              <a:t>Shimbun</a:t>
            </a:r>
            <a:r>
              <a:rPr lang="en-US" altLang="ja-JP" dirty="0"/>
              <a:t> article database</a:t>
            </a:r>
            <a:endParaRPr lang="ja-JP" altLang="ja-JP" dirty="0"/>
          </a:p>
          <a:p>
            <a:r>
              <a:rPr lang="ja-JP" altLang="ja-JP" dirty="0"/>
              <a:t>８　　</a:t>
            </a:r>
            <a:r>
              <a:rPr lang="en-US" altLang="ja-JP" dirty="0"/>
              <a:t>The end of occupation by GHQ and the birth of domestic tourism</a:t>
            </a:r>
            <a:endParaRPr lang="ja-JP" altLang="ja-JP" dirty="0"/>
          </a:p>
          <a:p>
            <a:r>
              <a:rPr lang="en-US" altLang="ja-JP" dirty="0"/>
              <a:t>9     Foreign visitor invitation &amp; promotion of overseas travel of Japanese</a:t>
            </a:r>
            <a:endParaRPr lang="ja-JP" altLang="ja-JP" dirty="0"/>
          </a:p>
          <a:p>
            <a:r>
              <a:rPr lang="ja-JP" altLang="ja-JP" dirty="0"/>
              <a:t>１０　</a:t>
            </a:r>
            <a:r>
              <a:rPr lang="en-US" altLang="ja-JP" dirty="0"/>
              <a:t>Birth of perpetual tourist</a:t>
            </a:r>
            <a:endParaRPr lang="ja-JP" altLang="ja-JP" dirty="0"/>
          </a:p>
          <a:p>
            <a:endParaRPr kumimoji="1" lang="ja-JP" alt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Chapter 3</a:t>
            </a:r>
            <a:r>
              <a:rPr lang="ja-JP" altLang="ja-JP" b="1" dirty="0" smtClean="0"/>
              <a:t>　</a:t>
            </a:r>
            <a:r>
              <a:rPr lang="en-US" altLang="ja-JP" b="1" dirty="0" smtClean="0"/>
              <a:t>Tourist</a:t>
            </a:r>
            <a:r>
              <a:rPr lang="ja-JP" altLang="ja-JP" b="1" dirty="0" smtClean="0"/>
              <a:t>　</a:t>
            </a:r>
            <a:r>
              <a:rPr lang="en-US" altLang="ja-JP" b="1" dirty="0" smtClean="0"/>
              <a:t>Attractions </a:t>
            </a:r>
            <a:r>
              <a:rPr lang="ja-JP" altLang="ja-JP" b="1" dirty="0" smtClean="0"/>
              <a:t>～</a:t>
            </a:r>
            <a:r>
              <a:rPr lang="en-US" altLang="ja-JP" b="1" dirty="0" smtClean="0"/>
              <a:t>tourists‘ viewpoint</a:t>
            </a:r>
            <a:r>
              <a:rPr lang="ja-JP" altLang="ja-JP" b="1" dirty="0" smtClean="0"/>
              <a:t>～</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ja-JP" dirty="0" smtClean="0"/>
              <a:t>１</a:t>
            </a:r>
            <a:r>
              <a:rPr lang="ja-JP" altLang="ja-JP" dirty="0"/>
              <a:t>　　</a:t>
            </a:r>
            <a:r>
              <a:rPr lang="en-US" altLang="ja-JP" dirty="0"/>
              <a:t>What are tourist attractions?</a:t>
            </a:r>
            <a:endParaRPr lang="ja-JP" altLang="ja-JP" dirty="0"/>
          </a:p>
          <a:p>
            <a:r>
              <a:rPr lang="ja-JP" altLang="ja-JP" dirty="0"/>
              <a:t>２　　</a:t>
            </a:r>
            <a:r>
              <a:rPr lang="en-US" altLang="ja-JP" dirty="0"/>
              <a:t>Evaluation of Bill Gates’ personal computer</a:t>
            </a:r>
            <a:endParaRPr lang="ja-JP" altLang="ja-JP" dirty="0"/>
          </a:p>
          <a:p>
            <a:r>
              <a:rPr lang="ja-JP" altLang="ja-JP" dirty="0"/>
              <a:t>３　　</a:t>
            </a:r>
            <a:r>
              <a:rPr lang="en-US" altLang="ja-JP" dirty="0"/>
              <a:t>Scenery of meaning and scenery of optical sense</a:t>
            </a:r>
            <a:endParaRPr lang="ja-JP" altLang="ja-JP" dirty="0"/>
          </a:p>
          <a:p>
            <a:r>
              <a:rPr lang="ja-JP" altLang="ja-JP" dirty="0"/>
              <a:t>４　　</a:t>
            </a:r>
            <a:r>
              <a:rPr lang="en-US" altLang="ja-JP" dirty="0"/>
              <a:t>Birth of a national park</a:t>
            </a:r>
            <a:endParaRPr lang="ja-JP" altLang="ja-JP" dirty="0"/>
          </a:p>
          <a:p>
            <a:r>
              <a:rPr lang="ja-JP" altLang="ja-JP" dirty="0"/>
              <a:t>５　　</a:t>
            </a:r>
            <a:r>
              <a:rPr lang="en-US" altLang="ja-JP" dirty="0"/>
              <a:t>History and tradition that can reproduce intentionally</a:t>
            </a:r>
            <a:endParaRPr lang="ja-JP" altLang="ja-JP" dirty="0"/>
          </a:p>
          <a:p>
            <a:r>
              <a:rPr lang="ja-JP" altLang="ja-JP" dirty="0"/>
              <a:t>６　　</a:t>
            </a:r>
            <a:r>
              <a:rPr lang="en-US" altLang="ja-JP" dirty="0"/>
              <a:t>Regulation and tourist attractions </a:t>
            </a:r>
            <a:r>
              <a:rPr lang="ja-JP" altLang="ja-JP" dirty="0"/>
              <a:t>～</a:t>
            </a:r>
            <a:r>
              <a:rPr lang="en-US" altLang="ja-JP" dirty="0"/>
              <a:t>gamble, obscenity , drug, violence</a:t>
            </a:r>
            <a:r>
              <a:rPr lang="ja-JP" altLang="ja-JP" dirty="0"/>
              <a:t>～</a:t>
            </a:r>
          </a:p>
          <a:p>
            <a:r>
              <a:rPr lang="ja-JP" altLang="ja-JP" dirty="0"/>
              <a:t>７　　</a:t>
            </a:r>
            <a:r>
              <a:rPr lang="en-US" altLang="ja-JP" dirty="0"/>
              <a:t>Tokyo overconcentration of tourist attractions</a:t>
            </a:r>
            <a:endParaRPr lang="ja-JP" altLang="ja-JP" dirty="0"/>
          </a:p>
          <a:p>
            <a:endParaRPr lang="ja-JP" altLang="ja-JP" dirty="0"/>
          </a:p>
          <a:p>
            <a:endParaRPr kumimoji="1" lang="ja-JP" alt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８　　</a:t>
            </a:r>
            <a:r>
              <a:rPr lang="en-US" altLang="ja-JP" dirty="0" smtClean="0"/>
              <a:t>World heritage and Hierarchy-</a:t>
            </a:r>
            <a:r>
              <a:rPr lang="en-US" altLang="ja-JP" dirty="0" err="1" smtClean="0"/>
              <a:t>izing</a:t>
            </a:r>
            <a:r>
              <a:rPr lang="en-US" altLang="ja-JP" dirty="0" smtClean="0"/>
              <a:t> of tourist attractions</a:t>
            </a:r>
            <a:endParaRPr lang="ja-JP" altLang="ja-JP" dirty="0" smtClean="0"/>
          </a:p>
          <a:p>
            <a:r>
              <a:rPr lang="ja-JP" altLang="ja-JP" dirty="0" smtClean="0"/>
              <a:t>９　　</a:t>
            </a:r>
            <a:r>
              <a:rPr lang="en-US" altLang="ja-JP" dirty="0" smtClean="0"/>
              <a:t>Japanese-style food, Class B-gourmet, and a packaged portable train lunch-box</a:t>
            </a:r>
            <a:endParaRPr lang="ja-JP" altLang="ja-JP" dirty="0" smtClean="0"/>
          </a:p>
          <a:p>
            <a:r>
              <a:rPr lang="ja-JP" altLang="ja-JP" dirty="0" smtClean="0"/>
              <a:t>１０　</a:t>
            </a:r>
            <a:r>
              <a:rPr lang="en-US" altLang="ja-JP" dirty="0" smtClean="0"/>
              <a:t>Animal protection and abuse</a:t>
            </a:r>
            <a:endParaRPr lang="ja-JP" altLang="ja-JP" dirty="0" smtClean="0"/>
          </a:p>
          <a:p>
            <a:r>
              <a:rPr lang="ja-JP" altLang="ja-JP" dirty="0" smtClean="0"/>
              <a:t>１１　</a:t>
            </a:r>
            <a:r>
              <a:rPr lang="en-US" altLang="ja-JP" dirty="0" smtClean="0"/>
              <a:t>Medical Tourism</a:t>
            </a:r>
            <a:endParaRPr lang="ja-JP" altLang="ja-JP" dirty="0" smtClean="0"/>
          </a:p>
          <a:p>
            <a:r>
              <a:rPr lang="ja-JP" altLang="ja-JP" dirty="0" smtClean="0"/>
              <a:t>１２　</a:t>
            </a:r>
            <a:r>
              <a:rPr lang="en-US" altLang="ja-JP" dirty="0" smtClean="0"/>
              <a:t>Ecotourism and natural woodland tourism</a:t>
            </a:r>
            <a:endParaRPr lang="ja-JP" altLang="ja-JP" dirty="0" smtClean="0"/>
          </a:p>
          <a:p>
            <a:r>
              <a:rPr lang="ja-JP" altLang="ja-JP" dirty="0" smtClean="0"/>
              <a:t>１３　</a:t>
            </a:r>
            <a:r>
              <a:rPr lang="en-US" altLang="ja-JP" dirty="0" smtClean="0"/>
              <a:t>Religion as tourist attractions</a:t>
            </a:r>
            <a:endParaRPr lang="ja-JP" altLang="ja-JP" dirty="0" smtClean="0"/>
          </a:p>
          <a:p>
            <a:r>
              <a:rPr lang="ja-JP" altLang="ja-JP" dirty="0" smtClean="0"/>
              <a:t>１４　</a:t>
            </a:r>
            <a:r>
              <a:rPr lang="en-US" altLang="ja-JP" dirty="0" smtClean="0"/>
              <a:t>Dark Tourism</a:t>
            </a:r>
            <a:endParaRPr lang="ja-JP" altLang="ja-JP" dirty="0" smtClean="0"/>
          </a:p>
          <a:p>
            <a:r>
              <a:rPr lang="ja-JP" altLang="ja-JP" dirty="0" smtClean="0"/>
              <a:t>１５　</a:t>
            </a:r>
            <a:r>
              <a:rPr lang="en-US" altLang="ja-JP" dirty="0" smtClean="0"/>
              <a:t>Space Tourism</a:t>
            </a:r>
            <a:endParaRPr kumimoji="1" lang="ja-JP" alt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Chapter</a:t>
            </a:r>
            <a:r>
              <a:rPr lang="ja-JP" altLang="ja-JP" b="1" dirty="0" smtClean="0"/>
              <a:t>４　</a:t>
            </a:r>
            <a:r>
              <a:rPr lang="en-US" altLang="ja-JP" b="1" dirty="0" smtClean="0"/>
              <a:t>Activities for tourists</a:t>
            </a:r>
            <a:r>
              <a:rPr lang="ja-JP" altLang="ja-JP" b="1" dirty="0" smtClean="0"/>
              <a:t>～</a:t>
            </a:r>
            <a:r>
              <a:rPr lang="en-US" altLang="ja-JP" b="1" dirty="0" smtClean="0"/>
              <a:t>Viewpoint of supplier side</a:t>
            </a:r>
            <a:r>
              <a:rPr lang="ja-JP" altLang="ja-JP" b="1" dirty="0" smtClean="0"/>
              <a:t>～</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１</a:t>
            </a:r>
            <a:r>
              <a:rPr lang="ja-JP" altLang="ja-JP" dirty="0"/>
              <a:t>　</a:t>
            </a:r>
            <a:r>
              <a:rPr lang="en-US" altLang="ja-JP" dirty="0"/>
              <a:t>The economic scale of tourist industry</a:t>
            </a:r>
            <a:endParaRPr lang="ja-JP" altLang="ja-JP" dirty="0"/>
          </a:p>
          <a:p>
            <a:r>
              <a:rPr lang="ja-JP" altLang="ja-JP" dirty="0"/>
              <a:t>２　</a:t>
            </a:r>
            <a:r>
              <a:rPr lang="en-US" altLang="ja-JP" dirty="0"/>
              <a:t>Movement of natural persons and money</a:t>
            </a:r>
            <a:endParaRPr lang="ja-JP" altLang="ja-JP" dirty="0"/>
          </a:p>
          <a:p>
            <a:endParaRPr kumimoji="1" lang="ja-JP" alt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en-US" altLang="ja-JP" b="1" dirty="0" smtClean="0"/>
              <a:t>Sub-Chapter</a:t>
            </a:r>
            <a:r>
              <a:rPr lang="ja-JP" altLang="ja-JP" b="1" dirty="0" smtClean="0"/>
              <a:t>１　</a:t>
            </a:r>
            <a:r>
              <a:rPr lang="en-US" altLang="ja-JP" b="1" dirty="0" smtClean="0"/>
              <a:t>Tourist industry</a:t>
            </a:r>
            <a:endParaRPr kumimoji="1" lang="ja-JP" altLang="en-US" dirty="0"/>
          </a:p>
        </p:txBody>
      </p:sp>
      <p:sp>
        <p:nvSpPr>
          <p:cNvPr id="3" name="コンテンツ プレースホルダ 2"/>
          <p:cNvSpPr>
            <a:spLocks noGrp="1"/>
          </p:cNvSpPr>
          <p:nvPr>
            <p:ph idx="1"/>
          </p:nvPr>
        </p:nvSpPr>
        <p:spPr/>
        <p:txBody>
          <a:bodyPr>
            <a:normAutofit fontScale="62500" lnSpcReduction="20000"/>
          </a:bodyPr>
          <a:lstStyle/>
          <a:p>
            <a:r>
              <a:rPr lang="ja-JP" altLang="ja-JP" dirty="0" smtClean="0"/>
              <a:t>１</a:t>
            </a:r>
            <a:r>
              <a:rPr lang="ja-JP" altLang="ja-JP" dirty="0"/>
              <a:t>　　</a:t>
            </a:r>
            <a:r>
              <a:rPr lang="en-US" altLang="ja-JP" dirty="0"/>
              <a:t>Classification of tourist industry</a:t>
            </a:r>
            <a:r>
              <a:rPr lang="ja-JP" altLang="ja-JP" dirty="0"/>
              <a:t>～</a:t>
            </a:r>
            <a:r>
              <a:rPr lang="en-US" altLang="ja-JP" dirty="0"/>
              <a:t>The difference between a tour operator and a travel agency</a:t>
            </a:r>
            <a:r>
              <a:rPr lang="ja-JP" altLang="ja-JP" dirty="0"/>
              <a:t>～</a:t>
            </a:r>
          </a:p>
          <a:p>
            <a:r>
              <a:rPr lang="ja-JP" altLang="ja-JP" dirty="0"/>
              <a:t>２　　</a:t>
            </a:r>
            <a:r>
              <a:rPr lang="en-US" altLang="ja-JP" dirty="0"/>
              <a:t>Travel agency and fee business</a:t>
            </a:r>
            <a:endParaRPr lang="ja-JP" altLang="ja-JP" dirty="0"/>
          </a:p>
          <a:p>
            <a:r>
              <a:rPr lang="ja-JP" altLang="ja-JP" dirty="0"/>
              <a:t>３　　</a:t>
            </a:r>
            <a:r>
              <a:rPr lang="en-US" altLang="ja-JP" dirty="0"/>
              <a:t>Mystery of package tour fare system</a:t>
            </a:r>
            <a:endParaRPr lang="ja-JP" altLang="ja-JP" dirty="0"/>
          </a:p>
          <a:p>
            <a:r>
              <a:rPr lang="ja-JP" altLang="ja-JP" dirty="0"/>
              <a:t>４　　</a:t>
            </a:r>
            <a:r>
              <a:rPr lang="en-US" altLang="ja-JP" dirty="0"/>
              <a:t>Analysis of the criticism against mass tourism </a:t>
            </a:r>
            <a:endParaRPr lang="ja-JP" altLang="ja-JP" dirty="0"/>
          </a:p>
          <a:p>
            <a:r>
              <a:rPr lang="ja-JP" altLang="ja-JP" dirty="0"/>
              <a:t>５　　</a:t>
            </a:r>
            <a:r>
              <a:rPr lang="en-US" altLang="ja-JP" dirty="0"/>
              <a:t>Jumbo jet and JAL pack</a:t>
            </a:r>
            <a:endParaRPr lang="ja-JP" altLang="ja-JP" dirty="0"/>
          </a:p>
          <a:p>
            <a:r>
              <a:rPr lang="ja-JP" altLang="ja-JP" dirty="0"/>
              <a:t>６　　</a:t>
            </a:r>
            <a:r>
              <a:rPr lang="en-US" altLang="ja-JP" dirty="0"/>
              <a:t>Shinkansen and Osaka World Expo</a:t>
            </a:r>
            <a:endParaRPr lang="ja-JP" altLang="ja-JP" dirty="0"/>
          </a:p>
          <a:p>
            <a:r>
              <a:rPr lang="ja-JP" altLang="ja-JP" dirty="0"/>
              <a:t>７　　</a:t>
            </a:r>
            <a:r>
              <a:rPr lang="en-US" altLang="ja-JP" dirty="0"/>
              <a:t>Accident during traveling abroad</a:t>
            </a:r>
            <a:endParaRPr lang="ja-JP" altLang="ja-JP" dirty="0"/>
          </a:p>
          <a:p>
            <a:r>
              <a:rPr lang="ja-JP" altLang="ja-JP" dirty="0"/>
              <a:t>８　　</a:t>
            </a:r>
            <a:r>
              <a:rPr lang="en-US" altLang="ja-JP" dirty="0"/>
              <a:t>Itinerary guarantee responsibility </a:t>
            </a:r>
            <a:endParaRPr lang="ja-JP" altLang="ja-JP" dirty="0"/>
          </a:p>
          <a:p>
            <a:r>
              <a:rPr lang="ja-JP" altLang="ja-JP" dirty="0"/>
              <a:t>９　　</a:t>
            </a:r>
            <a:r>
              <a:rPr lang="en-US" altLang="ja-JP" dirty="0"/>
              <a:t>Basic problem of the travel agency </a:t>
            </a:r>
            <a:endParaRPr lang="ja-JP" altLang="ja-JP" dirty="0"/>
          </a:p>
          <a:p>
            <a:r>
              <a:rPr lang="ja-JP" altLang="ja-JP" dirty="0"/>
              <a:t>～</a:t>
            </a:r>
            <a:r>
              <a:rPr lang="en-US" altLang="ja-JP" dirty="0"/>
              <a:t>gap between the itinerary guarantee responsibility and inclusive tour rate</a:t>
            </a:r>
            <a:r>
              <a:rPr lang="ja-JP" altLang="ja-JP" dirty="0"/>
              <a:t>～</a:t>
            </a:r>
          </a:p>
          <a:p>
            <a:r>
              <a:rPr lang="ja-JP" altLang="ja-JP" dirty="0"/>
              <a:t>１０　</a:t>
            </a:r>
            <a:r>
              <a:rPr lang="en-US" altLang="ja-JP" dirty="0"/>
              <a:t>Single article package tour</a:t>
            </a:r>
            <a:endParaRPr lang="ja-JP" altLang="ja-JP" dirty="0"/>
          </a:p>
          <a:p>
            <a:r>
              <a:rPr lang="ja-JP" altLang="ja-JP" dirty="0"/>
              <a:t>～</a:t>
            </a:r>
            <a:r>
              <a:rPr lang="en-US" altLang="ja-JP" dirty="0"/>
              <a:t>mysterious merchandise uniquely in Japan</a:t>
            </a:r>
            <a:r>
              <a:rPr lang="ja-JP" altLang="ja-JP" dirty="0"/>
              <a:t>～</a:t>
            </a:r>
          </a:p>
          <a:p>
            <a:r>
              <a:rPr lang="ja-JP" altLang="ja-JP" dirty="0"/>
              <a:t>１１　</a:t>
            </a:r>
            <a:r>
              <a:rPr lang="en-US" altLang="ja-JP" dirty="0"/>
              <a:t>Monthly riding free fixed amount fare</a:t>
            </a:r>
            <a:endParaRPr lang="ja-JP" altLang="ja-JP" dirty="0"/>
          </a:p>
          <a:p>
            <a:endParaRPr kumimoji="1" lang="ja-JP" alt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Sub-Chapter 2</a:t>
            </a:r>
            <a:r>
              <a:rPr lang="ja-JP" altLang="ja-JP" b="1" dirty="0" smtClean="0"/>
              <a:t>　</a:t>
            </a:r>
            <a:r>
              <a:rPr lang="en-US" altLang="ja-JP" b="1" dirty="0" smtClean="0"/>
              <a:t/>
            </a:r>
            <a:br>
              <a:rPr lang="en-US" altLang="ja-JP" b="1" dirty="0" smtClean="0"/>
            </a:br>
            <a:r>
              <a:rPr lang="en-US" altLang="ja-JP" b="1" dirty="0" smtClean="0"/>
              <a:t>Passenger transport business</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t>１</a:t>
            </a:r>
            <a:r>
              <a:rPr lang="ja-JP" altLang="ja-JP" dirty="0"/>
              <a:t>　　</a:t>
            </a:r>
            <a:r>
              <a:rPr lang="en-US" altLang="ja-JP" dirty="0"/>
              <a:t>Functional differentiation of passenger transport business</a:t>
            </a:r>
            <a:endParaRPr lang="ja-JP" altLang="ja-JP" dirty="0"/>
          </a:p>
          <a:p>
            <a:r>
              <a:rPr lang="ja-JP" altLang="ja-JP" dirty="0"/>
              <a:t>２　　</a:t>
            </a:r>
            <a:r>
              <a:rPr lang="en-US" altLang="ja-JP" dirty="0"/>
              <a:t>Expansion of one-day traffic area and Tokyo overconcentration</a:t>
            </a:r>
            <a:endParaRPr lang="ja-JP" altLang="ja-JP" dirty="0"/>
          </a:p>
          <a:p>
            <a:r>
              <a:rPr lang="ja-JP" altLang="ja-JP" dirty="0"/>
              <a:t>３　　</a:t>
            </a:r>
            <a:r>
              <a:rPr lang="en-US" altLang="ja-JP" dirty="0"/>
              <a:t>Code share and </a:t>
            </a:r>
            <a:r>
              <a:rPr lang="en-US" altLang="ja-JP" dirty="0" err="1"/>
              <a:t>cabotage</a:t>
            </a:r>
            <a:endParaRPr lang="ja-JP" altLang="ja-JP" dirty="0"/>
          </a:p>
          <a:p>
            <a:r>
              <a:rPr lang="ja-JP" altLang="ja-JP" dirty="0"/>
              <a:t>４　　</a:t>
            </a:r>
            <a:r>
              <a:rPr lang="en-US" altLang="ja-JP" dirty="0"/>
              <a:t>Open-sky policy and birth of LCC</a:t>
            </a:r>
            <a:endParaRPr lang="ja-JP" altLang="ja-JP" dirty="0"/>
          </a:p>
          <a:p>
            <a:r>
              <a:rPr lang="ja-JP" altLang="ja-JP" dirty="0"/>
              <a:t>５　　</a:t>
            </a:r>
            <a:r>
              <a:rPr lang="en-US" altLang="ja-JP" dirty="0"/>
              <a:t>Tokyo Olympic 2020 and Co-use of Yokota Airport</a:t>
            </a:r>
            <a:endParaRPr lang="ja-JP" altLang="ja-JP" dirty="0"/>
          </a:p>
          <a:p>
            <a:r>
              <a:rPr lang="ja-JP" altLang="ja-JP" dirty="0"/>
              <a:t>６　　</a:t>
            </a:r>
            <a:r>
              <a:rPr lang="en-US" altLang="ja-JP" dirty="0"/>
              <a:t>Tourism and Linear Shinkansen</a:t>
            </a:r>
            <a:endParaRPr lang="ja-JP" altLang="ja-JP" dirty="0"/>
          </a:p>
          <a:p>
            <a:endParaRPr kumimoji="1" lang="ja-JP" alt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en-US" altLang="ja-JP" b="1" dirty="0" smtClean="0"/>
              <a:t>Sub-Chapter 3</a:t>
            </a:r>
            <a:r>
              <a:rPr lang="ja-JP" altLang="ja-JP" b="1" dirty="0" smtClean="0"/>
              <a:t>　</a:t>
            </a:r>
            <a:r>
              <a:rPr lang="en-US" altLang="ja-JP" b="1" dirty="0" smtClean="0"/>
              <a:t>Staying business</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１</a:t>
            </a:r>
            <a:r>
              <a:rPr lang="ja-JP" altLang="ja-JP" dirty="0"/>
              <a:t>　　</a:t>
            </a:r>
            <a:r>
              <a:rPr lang="en-US" altLang="ja-JP" dirty="0"/>
              <a:t>Western-style “Hotel” and Japanese-style “RYOKAN” </a:t>
            </a:r>
            <a:endParaRPr lang="ja-JP" altLang="ja-JP" dirty="0"/>
          </a:p>
          <a:p>
            <a:r>
              <a:rPr lang="ja-JP" altLang="ja-JP" dirty="0"/>
              <a:t>２　　</a:t>
            </a:r>
            <a:r>
              <a:rPr lang="en-US" altLang="ja-JP" dirty="0"/>
              <a:t>Living apart of staying business and restaurant business</a:t>
            </a:r>
            <a:endParaRPr lang="ja-JP" altLang="ja-JP" dirty="0"/>
          </a:p>
          <a:p>
            <a:r>
              <a:rPr lang="ja-JP" altLang="ja-JP" dirty="0"/>
              <a:t>３　　</a:t>
            </a:r>
            <a:r>
              <a:rPr lang="en-US" altLang="ja-JP" dirty="0"/>
              <a:t>Hot spring business as the around big city location industry</a:t>
            </a:r>
            <a:endParaRPr lang="ja-JP" altLang="ja-JP" dirty="0"/>
          </a:p>
          <a:p>
            <a:r>
              <a:rPr lang="ja-JP" altLang="ja-JP" dirty="0"/>
              <a:t>４　　</a:t>
            </a:r>
            <a:r>
              <a:rPr lang="en-US" altLang="ja-JP" dirty="0"/>
              <a:t>Earthquake resistance and Japanese-style hotel in hot-spring</a:t>
            </a:r>
            <a:endParaRPr lang="ja-JP" altLang="ja-JP" dirty="0"/>
          </a:p>
          <a:p>
            <a:r>
              <a:rPr lang="ja-JP" altLang="ja-JP" dirty="0"/>
              <a:t>５　　</a:t>
            </a:r>
            <a:r>
              <a:rPr lang="en-US" altLang="ja-JP" dirty="0"/>
              <a:t>Regulation and evaluation of a hot spring</a:t>
            </a:r>
            <a:endParaRPr lang="ja-JP" altLang="ja-JP" dirty="0"/>
          </a:p>
          <a:p>
            <a:r>
              <a:rPr lang="ja-JP" altLang="ja-JP" dirty="0"/>
              <a:t>６　　</a:t>
            </a:r>
            <a:r>
              <a:rPr lang="en-US" altLang="ja-JP" dirty="0"/>
              <a:t>Hospitality and chip</a:t>
            </a:r>
            <a:endParaRPr lang="ja-JP" altLang="ja-JP" dirty="0"/>
          </a:p>
          <a:p>
            <a:endParaRPr kumimoji="1" lang="ja-JP" alt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en-US" altLang="ja-JP" b="1" dirty="0" smtClean="0"/>
              <a:t>Chapter 6</a:t>
            </a:r>
            <a:r>
              <a:rPr lang="ja-JP" altLang="ja-JP" b="1" dirty="0" smtClean="0"/>
              <a:t>　</a:t>
            </a:r>
            <a:r>
              <a:rPr lang="en-US" altLang="ja-JP" b="1" dirty="0" smtClean="0"/>
              <a:t>Tourism Policy</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１</a:t>
            </a:r>
            <a:r>
              <a:rPr lang="ja-JP" altLang="ja-JP" dirty="0"/>
              <a:t>　　</a:t>
            </a:r>
            <a:r>
              <a:rPr lang="en-US" altLang="ja-JP" dirty="0"/>
              <a:t>What is tourism policy</a:t>
            </a:r>
            <a:r>
              <a:rPr lang="ja-JP" altLang="ja-JP" dirty="0"/>
              <a:t>？</a:t>
            </a:r>
          </a:p>
          <a:p>
            <a:r>
              <a:rPr lang="ja-JP" altLang="ja-JP" dirty="0"/>
              <a:t>２　　</a:t>
            </a:r>
            <a:r>
              <a:rPr lang="en-US" altLang="ja-JP" dirty="0"/>
              <a:t>Tourism Basic Law and Tourism Nation Promotion Basic Law </a:t>
            </a:r>
            <a:endParaRPr lang="ja-JP" altLang="ja-JP" dirty="0"/>
          </a:p>
          <a:p>
            <a:r>
              <a:rPr lang="ja-JP" altLang="ja-JP" dirty="0"/>
              <a:t>３　　</a:t>
            </a:r>
            <a:r>
              <a:rPr lang="en-US" altLang="ja-JP" dirty="0"/>
              <a:t>Tourism</a:t>
            </a:r>
            <a:r>
              <a:rPr lang="ja-JP" altLang="ja-JP" dirty="0"/>
              <a:t>　</a:t>
            </a:r>
            <a:r>
              <a:rPr lang="en-US" altLang="ja-JP" dirty="0"/>
              <a:t>and</a:t>
            </a:r>
            <a:r>
              <a:rPr lang="ja-JP" altLang="ja-JP" dirty="0"/>
              <a:t>　</a:t>
            </a:r>
            <a:r>
              <a:rPr lang="en-US" altLang="ja-JP" dirty="0"/>
              <a:t>Vacation</a:t>
            </a:r>
            <a:endParaRPr lang="ja-JP" altLang="ja-JP" dirty="0"/>
          </a:p>
          <a:p>
            <a:r>
              <a:rPr lang="ja-JP" altLang="ja-JP" dirty="0"/>
              <a:t>４　　</a:t>
            </a:r>
            <a:r>
              <a:rPr lang="en-US" altLang="ja-JP" dirty="0"/>
              <a:t>Long Stay and Overseas Emigration</a:t>
            </a:r>
            <a:endParaRPr lang="ja-JP" altLang="ja-JP" dirty="0"/>
          </a:p>
          <a:p>
            <a:endParaRPr kumimoji="1" lang="ja-JP" alt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Sub-Chapter</a:t>
            </a:r>
            <a:r>
              <a:rPr lang="ja-JP" altLang="ja-JP" b="1" dirty="0" smtClean="0"/>
              <a:t>１　</a:t>
            </a:r>
            <a:r>
              <a:rPr lang="en-US" altLang="ja-JP" b="1" dirty="0" smtClean="0"/>
              <a:t>Construction and Maintenance of Public Facilities</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ja-JP" dirty="0" smtClean="0"/>
              <a:t>１</a:t>
            </a:r>
            <a:r>
              <a:rPr lang="ja-JP" altLang="ja-JP" dirty="0"/>
              <a:t>　　</a:t>
            </a:r>
            <a:r>
              <a:rPr lang="en-US" altLang="ja-JP" dirty="0"/>
              <a:t>The times of social tourism</a:t>
            </a:r>
            <a:endParaRPr lang="ja-JP" altLang="ja-JP" dirty="0"/>
          </a:p>
          <a:p>
            <a:r>
              <a:rPr lang="ja-JP" altLang="ja-JP" dirty="0"/>
              <a:t>２　</a:t>
            </a:r>
            <a:r>
              <a:rPr lang="en-US" altLang="ja-JP" dirty="0"/>
              <a:t>  Tourism and Recreation</a:t>
            </a:r>
            <a:endParaRPr lang="ja-JP" altLang="ja-JP" dirty="0"/>
          </a:p>
          <a:p>
            <a:r>
              <a:rPr lang="ja-JP" altLang="ja-JP" dirty="0"/>
              <a:t>３</a:t>
            </a:r>
            <a:r>
              <a:rPr lang="en-US" altLang="ja-JP" dirty="0"/>
              <a:t>    Resort Development and Comprehensive Resort Areas Development Law</a:t>
            </a:r>
            <a:endParaRPr lang="ja-JP" altLang="ja-JP" dirty="0"/>
          </a:p>
          <a:p>
            <a:r>
              <a:rPr lang="ja-JP" altLang="ja-JP" dirty="0"/>
              <a:t>４　　</a:t>
            </a:r>
            <a:r>
              <a:rPr lang="en-US" altLang="ja-JP" dirty="0"/>
              <a:t>Abolition of Public Accommodations</a:t>
            </a:r>
            <a:endParaRPr lang="ja-JP" altLang="ja-JP" dirty="0"/>
          </a:p>
          <a:p>
            <a:r>
              <a:rPr lang="ja-JP" altLang="ja-JP" dirty="0"/>
              <a:t>５　　</a:t>
            </a:r>
            <a:r>
              <a:rPr lang="en-US" altLang="ja-JP" dirty="0"/>
              <a:t>The life study facilities which become a theme park</a:t>
            </a:r>
            <a:endParaRPr lang="ja-JP" altLang="ja-JP" dirty="0"/>
          </a:p>
          <a:p>
            <a:r>
              <a:rPr lang="ja-JP" altLang="ja-JP" dirty="0"/>
              <a:t>６　　</a:t>
            </a:r>
            <a:r>
              <a:rPr lang="en-US" altLang="ja-JP" dirty="0"/>
              <a:t>Meeting Incentive tour Convention and Exhibition</a:t>
            </a:r>
            <a:endParaRPr lang="ja-JP" altLang="ja-JP" dirty="0"/>
          </a:p>
          <a:p>
            <a:r>
              <a:rPr lang="ja-JP" altLang="ja-JP" dirty="0"/>
              <a:t>７　　</a:t>
            </a:r>
            <a:r>
              <a:rPr lang="en-US" altLang="ja-JP" dirty="0"/>
              <a:t>Sustainable Tourism and Capacity of the earth</a:t>
            </a:r>
            <a:endParaRPr lang="ja-JP" altLang="ja-JP" dirty="0"/>
          </a:p>
          <a:p>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85000" lnSpcReduction="10000"/>
          </a:bodyPr>
          <a:lstStyle/>
          <a:p>
            <a:r>
              <a:rPr lang="en-US" altLang="ja-JP" dirty="0" smtClean="0"/>
              <a:t> </a:t>
            </a:r>
            <a:r>
              <a:rPr lang="en-US" altLang="ja-JP" dirty="0" smtClean="0"/>
              <a:t>As </a:t>
            </a:r>
            <a:r>
              <a:rPr lang="en-US" altLang="ja-JP" dirty="0" smtClean="0"/>
              <a:t>for Kazuyuki Matsumoto, it is submitted a problem about the notation method of the economic ripple effect of the tourism. Tourism industry is industry to account for 2-3% of shares in Japan and for 4% of shares in the world total. In the field of tourism, the words "that an economic ripple effect includes" are accepted and the scale is blown up to double size and is expressed. As a result, it causes big misunderstanding. According to the report which World Tourism Organization (UNWTO) publishes, expression to account for industrial 9% of the whole is spent the GDP of the tourism industry for throughout the world. It becomes the cause that many people misunderstand it by this number blown up.</a:t>
            </a:r>
            <a:endParaRPr lang="ja-JP" altLang="ja-JP" dirty="0" smtClean="0"/>
          </a:p>
          <a:p>
            <a:r>
              <a:rPr lang="en-US" altLang="ja-JP" dirty="0" smtClean="0"/>
              <a:t> </a:t>
            </a:r>
            <a:r>
              <a:rPr lang="en-US" altLang="ja-JP" dirty="0" smtClean="0"/>
              <a:t>Even </a:t>
            </a:r>
            <a:r>
              <a:rPr lang="en-US" altLang="ja-JP" dirty="0" smtClean="0"/>
              <a:t>if an effect by the increase in foreign tourists and domestic tourists is included according to the judgment only by economic effect, the effect is not big. Rather it has a big economic effect to increase individual consumption</a:t>
            </a:r>
            <a:r>
              <a:rPr lang="en-US" altLang="ja-JP" dirty="0" smtClean="0"/>
              <a:t>.</a:t>
            </a:r>
            <a:endParaRPr kumimoji="1" lang="ja-JP" alt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Sub-Chapter</a:t>
            </a:r>
            <a:r>
              <a:rPr lang="ja-JP" altLang="ja-JP" b="1" dirty="0" smtClean="0"/>
              <a:t>２　</a:t>
            </a:r>
            <a:r>
              <a:rPr lang="en-US" altLang="ja-JP" b="1" dirty="0" smtClean="0"/>
              <a:t>Region and Tourism</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１</a:t>
            </a:r>
            <a:r>
              <a:rPr lang="ja-JP" altLang="ja-JP" dirty="0"/>
              <a:t>　　</a:t>
            </a:r>
            <a:r>
              <a:rPr lang="en-US" altLang="ja-JP" dirty="0"/>
              <a:t>Tourism</a:t>
            </a:r>
            <a:r>
              <a:rPr lang="ja-JP" altLang="ja-JP" dirty="0"/>
              <a:t>　</a:t>
            </a:r>
            <a:r>
              <a:rPr lang="en-US" altLang="ja-JP" dirty="0"/>
              <a:t>and</a:t>
            </a:r>
            <a:r>
              <a:rPr lang="ja-JP" altLang="ja-JP" dirty="0"/>
              <a:t>　</a:t>
            </a:r>
            <a:r>
              <a:rPr lang="en-US" altLang="ja-JP" dirty="0"/>
              <a:t>Media</a:t>
            </a:r>
            <a:r>
              <a:rPr lang="ja-JP" altLang="ja-JP" dirty="0"/>
              <a:t>　</a:t>
            </a:r>
          </a:p>
          <a:p>
            <a:r>
              <a:rPr lang="ja-JP" altLang="ja-JP" dirty="0"/>
              <a:t>２　　</a:t>
            </a:r>
            <a:r>
              <a:rPr lang="en-US" altLang="ja-JP" dirty="0"/>
              <a:t>Appropriate placement of</a:t>
            </a:r>
            <a:r>
              <a:rPr lang="ja-JP" altLang="ja-JP" dirty="0"/>
              <a:t>　</a:t>
            </a:r>
            <a:r>
              <a:rPr lang="en-US" altLang="ja-JP" dirty="0"/>
              <a:t>Urban Area and Rural Area</a:t>
            </a:r>
            <a:endParaRPr lang="ja-JP" altLang="ja-JP" dirty="0"/>
          </a:p>
          <a:p>
            <a:r>
              <a:rPr lang="ja-JP" altLang="ja-JP" dirty="0"/>
              <a:t>３　　</a:t>
            </a:r>
            <a:r>
              <a:rPr lang="en-US" altLang="ja-JP" dirty="0"/>
              <a:t>Urban</a:t>
            </a:r>
            <a:r>
              <a:rPr lang="ja-JP" altLang="ja-JP" dirty="0"/>
              <a:t>　</a:t>
            </a:r>
            <a:r>
              <a:rPr lang="en-US" altLang="ja-JP" dirty="0"/>
              <a:t>Tourism</a:t>
            </a:r>
            <a:endParaRPr lang="ja-JP" altLang="ja-JP" dirty="0"/>
          </a:p>
          <a:p>
            <a:r>
              <a:rPr lang="ja-JP" altLang="ja-JP" dirty="0"/>
              <a:t>４　　</a:t>
            </a:r>
            <a:r>
              <a:rPr lang="en-US" altLang="ja-JP" dirty="0"/>
              <a:t>Farm village Tourism</a:t>
            </a:r>
            <a:endParaRPr lang="ja-JP" altLang="ja-JP" dirty="0"/>
          </a:p>
          <a:p>
            <a:endParaRPr kumimoji="1" lang="ja-JP" alt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Sub-Chapter</a:t>
            </a:r>
            <a:r>
              <a:rPr lang="ja-JP" altLang="ja-JP" b="1" dirty="0" smtClean="0"/>
              <a:t>３　</a:t>
            </a:r>
            <a:r>
              <a:rPr lang="en-US" altLang="ja-JP" b="1" dirty="0" smtClean="0"/>
              <a:t>Person and Organization</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１</a:t>
            </a:r>
            <a:r>
              <a:rPr lang="ja-JP" altLang="ja-JP" dirty="0"/>
              <a:t>　　</a:t>
            </a:r>
            <a:r>
              <a:rPr lang="en-US" altLang="ja-JP" dirty="0"/>
              <a:t>Evaluation</a:t>
            </a:r>
            <a:r>
              <a:rPr lang="ja-JP" altLang="ja-JP" dirty="0"/>
              <a:t>　</a:t>
            </a:r>
            <a:r>
              <a:rPr lang="en-US" altLang="ja-JP" dirty="0"/>
              <a:t>of</a:t>
            </a:r>
            <a:r>
              <a:rPr lang="ja-JP" altLang="ja-JP" dirty="0"/>
              <a:t>　</a:t>
            </a:r>
            <a:r>
              <a:rPr lang="en-US" altLang="ja-JP" dirty="0"/>
              <a:t>Tourism-business person</a:t>
            </a:r>
            <a:endParaRPr lang="ja-JP" altLang="ja-JP" dirty="0"/>
          </a:p>
          <a:p>
            <a:r>
              <a:rPr lang="ja-JP" altLang="ja-JP" dirty="0"/>
              <a:t>２　　</a:t>
            </a:r>
            <a:r>
              <a:rPr lang="en-US" altLang="ja-JP" dirty="0"/>
              <a:t>Birth</a:t>
            </a:r>
            <a:r>
              <a:rPr lang="ja-JP" altLang="ja-JP" dirty="0"/>
              <a:t>　</a:t>
            </a:r>
            <a:r>
              <a:rPr lang="en-US" altLang="ja-JP" dirty="0"/>
              <a:t>of</a:t>
            </a:r>
            <a:r>
              <a:rPr lang="ja-JP" altLang="ja-JP" dirty="0"/>
              <a:t>　</a:t>
            </a:r>
            <a:r>
              <a:rPr lang="en-US" altLang="ja-JP" dirty="0"/>
              <a:t>elite</a:t>
            </a:r>
            <a:r>
              <a:rPr lang="ja-JP" altLang="ja-JP" dirty="0"/>
              <a:t>　</a:t>
            </a:r>
            <a:r>
              <a:rPr lang="en-US" altLang="ja-JP" dirty="0"/>
              <a:t>tourism-related</a:t>
            </a:r>
            <a:r>
              <a:rPr lang="ja-JP" altLang="ja-JP" dirty="0"/>
              <a:t>　</a:t>
            </a:r>
            <a:r>
              <a:rPr lang="en-US" altLang="ja-JP" dirty="0"/>
              <a:t>director</a:t>
            </a:r>
            <a:r>
              <a:rPr lang="ja-JP" altLang="ja-JP" dirty="0"/>
              <a:t>　</a:t>
            </a:r>
          </a:p>
          <a:p>
            <a:endParaRPr kumimoji="1" lang="ja-JP" alt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b="1" dirty="0" smtClean="0"/>
              <a:t>Sub-Chapter</a:t>
            </a:r>
            <a:r>
              <a:rPr lang="ja-JP" altLang="ja-JP" b="1" dirty="0" smtClean="0"/>
              <a:t>４　</a:t>
            </a:r>
            <a:r>
              <a:rPr lang="en-US" altLang="ja-JP" b="1" dirty="0" smtClean="0"/>
              <a:t>Tourism</a:t>
            </a:r>
            <a:r>
              <a:rPr lang="ja-JP" altLang="ja-JP" b="1" dirty="0" smtClean="0"/>
              <a:t>　</a:t>
            </a:r>
            <a:r>
              <a:rPr lang="en-US" altLang="ja-JP" b="1" dirty="0" smtClean="0"/>
              <a:t>and</a:t>
            </a:r>
            <a:r>
              <a:rPr lang="ja-JP" altLang="ja-JP" b="1" dirty="0" smtClean="0"/>
              <a:t>　</a:t>
            </a:r>
            <a:r>
              <a:rPr lang="en-US" altLang="ja-JP" b="1" dirty="0" smtClean="0"/>
              <a:t>Tax</a:t>
            </a:r>
            <a:endParaRPr lang="ja-JP" altLang="ja-JP" dirty="0" smtClean="0"/>
          </a:p>
        </p:txBody>
      </p:sp>
      <p:sp>
        <p:nvSpPr>
          <p:cNvPr id="3" name="コンテンツ プレースホルダ 2"/>
          <p:cNvSpPr>
            <a:spLocks noGrp="1"/>
          </p:cNvSpPr>
          <p:nvPr>
            <p:ph idx="1"/>
          </p:nvPr>
        </p:nvSpPr>
        <p:spPr/>
        <p:txBody>
          <a:bodyPr/>
          <a:lstStyle/>
          <a:p>
            <a:r>
              <a:rPr lang="ja-JP" altLang="ja-JP" dirty="0" smtClean="0"/>
              <a:t>１　　</a:t>
            </a:r>
            <a:r>
              <a:rPr lang="en-US" altLang="ja-JP" dirty="0" smtClean="0"/>
              <a:t>Bath tax and Cottage Possession tax</a:t>
            </a:r>
            <a:endParaRPr lang="ja-JP" altLang="ja-JP" dirty="0" smtClean="0"/>
          </a:p>
          <a:p>
            <a:r>
              <a:rPr lang="ja-JP" altLang="ja-JP" dirty="0" smtClean="0"/>
              <a:t>２　　</a:t>
            </a:r>
            <a:r>
              <a:rPr lang="en-US" altLang="ja-JP" dirty="0" smtClean="0"/>
              <a:t>Luxury</a:t>
            </a:r>
            <a:r>
              <a:rPr lang="ja-JP" altLang="ja-JP" dirty="0" smtClean="0"/>
              <a:t>　</a:t>
            </a:r>
            <a:r>
              <a:rPr lang="en-US" altLang="ja-JP" dirty="0" smtClean="0"/>
              <a:t>tax</a:t>
            </a:r>
            <a:r>
              <a:rPr lang="ja-JP" altLang="ja-JP" dirty="0" smtClean="0"/>
              <a:t>　</a:t>
            </a:r>
            <a:r>
              <a:rPr lang="en-US" altLang="ja-JP" dirty="0" smtClean="0"/>
              <a:t>and</a:t>
            </a:r>
            <a:r>
              <a:rPr lang="ja-JP" altLang="ja-JP" dirty="0" smtClean="0"/>
              <a:t>　</a:t>
            </a:r>
            <a:r>
              <a:rPr lang="en-US" altLang="ja-JP" dirty="0" smtClean="0"/>
              <a:t>Tourism</a:t>
            </a:r>
            <a:endParaRPr lang="ja-JP" altLang="ja-JP" dirty="0" smtClean="0"/>
          </a:p>
          <a:p>
            <a:r>
              <a:rPr lang="ja-JP" altLang="ja-JP" dirty="0" smtClean="0"/>
              <a:t>３　</a:t>
            </a:r>
            <a:r>
              <a:rPr lang="en-US" altLang="ja-JP" dirty="0" smtClean="0"/>
              <a:t>  Tourism-related</a:t>
            </a:r>
            <a:r>
              <a:rPr lang="ja-JP" altLang="ja-JP" dirty="0" smtClean="0"/>
              <a:t>　</a:t>
            </a:r>
            <a:r>
              <a:rPr lang="en-US" altLang="ja-JP" dirty="0" smtClean="0"/>
              <a:t>tax</a:t>
            </a:r>
            <a:r>
              <a:rPr lang="ja-JP" altLang="ja-JP" dirty="0" smtClean="0"/>
              <a:t>　</a:t>
            </a:r>
            <a:r>
              <a:rPr lang="en-US" altLang="ja-JP" dirty="0" smtClean="0"/>
              <a:t>and</a:t>
            </a:r>
            <a:r>
              <a:rPr lang="ja-JP" altLang="ja-JP" dirty="0" smtClean="0"/>
              <a:t>　</a:t>
            </a:r>
            <a:r>
              <a:rPr lang="en-US" altLang="ja-JP" dirty="0" smtClean="0"/>
              <a:t>religion</a:t>
            </a:r>
            <a:endParaRPr lang="ja-JP" altLang="ja-JP" dirty="0" smtClean="0"/>
          </a:p>
          <a:p>
            <a:r>
              <a:rPr lang="ja-JP" altLang="ja-JP" dirty="0" smtClean="0"/>
              <a:t>４　　</a:t>
            </a:r>
            <a:r>
              <a:rPr lang="en-US" altLang="ja-JP" dirty="0" smtClean="0"/>
              <a:t>Stay-tax</a:t>
            </a:r>
            <a:r>
              <a:rPr lang="ja-JP" altLang="ja-JP" dirty="0" smtClean="0"/>
              <a:t>　</a:t>
            </a:r>
            <a:r>
              <a:rPr lang="en-US" altLang="ja-JP" dirty="0" smtClean="0"/>
              <a:t>and</a:t>
            </a:r>
            <a:r>
              <a:rPr lang="ja-JP" altLang="ja-JP" dirty="0" smtClean="0"/>
              <a:t>　</a:t>
            </a:r>
            <a:r>
              <a:rPr lang="en-US" altLang="ja-JP" dirty="0" smtClean="0"/>
              <a:t>Tourism</a:t>
            </a:r>
            <a:endParaRPr lang="ja-JP" altLang="ja-JP"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Chapter 6</a:t>
            </a:r>
            <a:r>
              <a:rPr lang="ja-JP" altLang="ja-JP" b="1" dirty="0" smtClean="0"/>
              <a:t>　</a:t>
            </a:r>
            <a:r>
              <a:rPr lang="en-US" altLang="ja-JP" b="1" dirty="0" smtClean="0"/>
              <a:t>Human</a:t>
            </a:r>
            <a:r>
              <a:rPr lang="ja-JP" altLang="ja-JP" b="1" dirty="0" smtClean="0"/>
              <a:t>　</a:t>
            </a:r>
            <a:r>
              <a:rPr lang="en-US" altLang="ja-JP" b="1" dirty="0" smtClean="0"/>
              <a:t>logistics</a:t>
            </a:r>
            <a:r>
              <a:rPr lang="ja-JP" altLang="ja-JP" b="1" dirty="0" smtClean="0"/>
              <a:t>　</a:t>
            </a:r>
            <a:r>
              <a:rPr lang="en-US" altLang="ja-JP" b="1" dirty="0" smtClean="0"/>
              <a:t>&amp;</a:t>
            </a:r>
            <a:r>
              <a:rPr lang="ja-JP" altLang="ja-JP" b="1" dirty="0" smtClean="0"/>
              <a:t>　</a:t>
            </a:r>
            <a:r>
              <a:rPr lang="en-US" altLang="ja-JP" b="1" dirty="0" smtClean="0"/>
              <a:t>Tourism</a:t>
            </a:r>
            <a:r>
              <a:rPr lang="ja-JP" altLang="ja-JP" b="1" dirty="0" smtClean="0"/>
              <a:t>　</a:t>
            </a:r>
            <a:r>
              <a:rPr lang="en-US" altLang="ja-JP" b="1" dirty="0" smtClean="0"/>
              <a:t>Information</a:t>
            </a:r>
            <a:r>
              <a:rPr lang="ja-JP" altLang="ja-JP" b="1" dirty="0" smtClean="0"/>
              <a:t>　</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１</a:t>
            </a:r>
            <a:r>
              <a:rPr lang="ja-JP" altLang="ja-JP" dirty="0"/>
              <a:t>　　</a:t>
            </a:r>
            <a:r>
              <a:rPr lang="en-US" altLang="ja-JP" dirty="0"/>
              <a:t>Transportation</a:t>
            </a:r>
            <a:r>
              <a:rPr lang="ja-JP" altLang="ja-JP" dirty="0"/>
              <a:t>　</a:t>
            </a:r>
            <a:r>
              <a:rPr lang="en-US" altLang="ja-JP" dirty="0"/>
              <a:t>and</a:t>
            </a:r>
            <a:r>
              <a:rPr lang="ja-JP" altLang="ja-JP" dirty="0"/>
              <a:t>　</a:t>
            </a:r>
            <a:r>
              <a:rPr lang="en-US" altLang="ja-JP" dirty="0"/>
              <a:t>communication</a:t>
            </a:r>
            <a:endParaRPr lang="ja-JP" altLang="ja-JP" dirty="0"/>
          </a:p>
          <a:p>
            <a:r>
              <a:rPr lang="ja-JP" altLang="ja-JP" dirty="0"/>
              <a:t>２　　</a:t>
            </a:r>
            <a:r>
              <a:rPr lang="en-US" altLang="ja-JP" dirty="0"/>
              <a:t>The etymology of tourism </a:t>
            </a:r>
            <a:endParaRPr lang="ja-JP" altLang="ja-JP" dirty="0"/>
          </a:p>
          <a:p>
            <a:r>
              <a:rPr lang="ja-JP" altLang="ja-JP" dirty="0"/>
              <a:t>３　　</a:t>
            </a:r>
            <a:r>
              <a:rPr lang="en-US" altLang="ja-JP" dirty="0"/>
              <a:t>Copyright and Typography</a:t>
            </a:r>
            <a:endParaRPr lang="ja-JP" altLang="ja-JP" dirty="0"/>
          </a:p>
          <a:p>
            <a:r>
              <a:rPr lang="ja-JP" altLang="ja-JP" dirty="0"/>
              <a:t>４　　</a:t>
            </a:r>
            <a:r>
              <a:rPr lang="en-US" altLang="ja-JP" dirty="0"/>
              <a:t>Language and Tourism Information</a:t>
            </a:r>
            <a:endParaRPr lang="ja-JP" altLang="ja-JP" dirty="0"/>
          </a:p>
          <a:p>
            <a:r>
              <a:rPr lang="ja-JP" altLang="ja-JP" dirty="0"/>
              <a:t>５　　</a:t>
            </a:r>
            <a:r>
              <a:rPr lang="en-US" altLang="ja-JP" dirty="0"/>
              <a:t>Tourism Information Offering System</a:t>
            </a:r>
            <a:endParaRPr lang="ja-JP" altLang="ja-JP" dirty="0"/>
          </a:p>
          <a:p>
            <a:endParaRPr kumimoji="1" lang="ja-JP" alt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t>６　　</a:t>
            </a:r>
            <a:r>
              <a:rPr lang="en-US" altLang="ja-JP" dirty="0" smtClean="0"/>
              <a:t>Evaluation of tourist attractions and data-mining</a:t>
            </a:r>
            <a:endParaRPr lang="ja-JP" altLang="ja-JP" dirty="0" smtClean="0"/>
          </a:p>
          <a:p>
            <a:r>
              <a:rPr lang="ja-JP" altLang="ja-JP" dirty="0" smtClean="0"/>
              <a:t>７　　</a:t>
            </a:r>
            <a:r>
              <a:rPr lang="en-US" altLang="ja-JP" dirty="0" smtClean="0"/>
              <a:t>Does an animal have the consciousness?</a:t>
            </a:r>
            <a:endParaRPr lang="ja-JP" altLang="ja-JP" dirty="0" smtClean="0"/>
          </a:p>
          <a:p>
            <a:r>
              <a:rPr lang="ja-JP" altLang="ja-JP" dirty="0" smtClean="0"/>
              <a:t>８　　</a:t>
            </a:r>
            <a:r>
              <a:rPr lang="en-US" altLang="ja-JP" dirty="0" smtClean="0"/>
              <a:t>Wonder of the five senses to feel tourism</a:t>
            </a:r>
            <a:endParaRPr lang="ja-JP" altLang="ja-JP" dirty="0" smtClean="0"/>
          </a:p>
          <a:p>
            <a:r>
              <a:rPr lang="ja-JP" altLang="ja-JP" dirty="0" smtClean="0"/>
              <a:t>９　</a:t>
            </a:r>
            <a:r>
              <a:rPr lang="en-US" altLang="ja-JP" dirty="0" smtClean="0"/>
              <a:t>  Sight, Consciousness and Time</a:t>
            </a:r>
            <a:endParaRPr lang="ja-JP" altLang="ja-JP" dirty="0" smtClean="0"/>
          </a:p>
          <a:p>
            <a:r>
              <a:rPr lang="ja-JP" altLang="ja-JP" dirty="0" smtClean="0"/>
              <a:t>１０　</a:t>
            </a:r>
            <a:r>
              <a:rPr lang="en-US" altLang="ja-JP" dirty="0" smtClean="0"/>
              <a:t>Mind and body  Consciousness and Unconsciousness</a:t>
            </a:r>
            <a:endParaRPr lang="ja-JP" altLang="ja-JP" dirty="0" smtClean="0"/>
          </a:p>
          <a:p>
            <a:r>
              <a:rPr lang="ja-JP" altLang="ja-JP" dirty="0" smtClean="0"/>
              <a:t>１１　</a:t>
            </a:r>
            <a:r>
              <a:rPr lang="en-US" altLang="ja-JP" dirty="0" smtClean="0"/>
              <a:t>Human Logistics &amp; Tourism in the future through Google strategy</a:t>
            </a:r>
            <a:endParaRPr lang="ja-JP" altLang="ja-JP"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24744"/>
            <a:ext cx="8435280" cy="5112568"/>
          </a:xfrm>
          <a:solidFill>
            <a:srgbClr val="FFFF00"/>
          </a:solidFill>
          <a:ln w="57150">
            <a:solidFill>
              <a:schemeClr val="tx1">
                <a:lumMod val="95000"/>
                <a:lumOff val="5000"/>
              </a:schemeClr>
            </a:solidFill>
          </a:ln>
        </p:spPr>
        <p:txBody>
          <a:bodyPr>
            <a:normAutofit/>
          </a:bodyPr>
          <a:lstStyle/>
          <a:p>
            <a:r>
              <a:rPr lang="en-US" altLang="ja-JP" dirty="0" smtClean="0"/>
              <a:t>Basic problem of the travel </a:t>
            </a:r>
            <a:r>
              <a:rPr lang="en-US" altLang="ja-JP" dirty="0" smtClean="0"/>
              <a:t>industry</a:t>
            </a:r>
            <a:br>
              <a:rPr lang="en-US" altLang="ja-JP" dirty="0" smtClean="0"/>
            </a:br>
            <a:r>
              <a:rPr lang="ja-JP" altLang="ja-JP" dirty="0" smtClean="0"/>
              <a:t/>
            </a:r>
            <a:br>
              <a:rPr lang="ja-JP" altLang="ja-JP" dirty="0" smtClean="0"/>
            </a:br>
            <a:r>
              <a:rPr lang="ja-JP" altLang="ja-JP" dirty="0" smtClean="0"/>
              <a:t>～</a:t>
            </a:r>
            <a:r>
              <a:rPr lang="en-US" altLang="ja-JP" dirty="0" smtClean="0"/>
              <a:t>gap between the itinerary guarantee responsibility and inclusive tour rate</a:t>
            </a:r>
            <a:r>
              <a:rPr lang="ja-JP" altLang="ja-JP" dirty="0" smtClean="0"/>
              <a:t>～</a:t>
            </a:r>
            <a:endParaRPr kumimoji="1" lang="ja-JP" altLang="en-US" dirty="0"/>
          </a:p>
        </p:txBody>
      </p:sp>
      <p:sp>
        <p:nvSpPr>
          <p:cNvPr id="3" name="正方形/長方形 2"/>
          <p:cNvSpPr/>
          <p:nvPr/>
        </p:nvSpPr>
        <p:spPr>
          <a:xfrm>
            <a:off x="323528" y="57398"/>
            <a:ext cx="4210063" cy="923330"/>
          </a:xfrm>
          <a:prstGeom prst="rect">
            <a:avLst/>
          </a:prstGeom>
          <a:ln w="76200">
            <a:solidFill>
              <a:srgbClr val="FF0000"/>
            </a:solidFill>
          </a:ln>
        </p:spPr>
        <p:txBody>
          <a:bodyPr wrap="none">
            <a:spAutoFit/>
          </a:bodyPr>
          <a:lstStyle/>
          <a:p>
            <a:r>
              <a:rPr lang="en-US" altLang="ja-JP" sz="5400" dirty="0" smtClean="0">
                <a:solidFill>
                  <a:srgbClr val="FF0000"/>
                </a:solidFill>
              </a:rPr>
              <a:t>References</a:t>
            </a:r>
            <a:r>
              <a:rPr lang="ja-JP" altLang="en-US" sz="5400" dirty="0" smtClean="0">
                <a:solidFill>
                  <a:srgbClr val="FF0000"/>
                </a:solidFill>
              </a:rPr>
              <a:t>　２</a:t>
            </a:r>
            <a:endParaRPr lang="ja-JP" altLang="en-US" sz="5400" dirty="0">
              <a:solidFill>
                <a:srgbClr val="FF0000"/>
              </a:solidFil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88641"/>
            <a:ext cx="8964488" cy="6669359"/>
          </a:xfrm>
        </p:spPr>
        <p:txBody>
          <a:bodyPr>
            <a:normAutofit fontScale="92500" lnSpcReduction="10000"/>
          </a:bodyPr>
          <a:lstStyle/>
          <a:p>
            <a:r>
              <a:rPr lang="en-US" altLang="ja-JP" dirty="0" smtClean="0"/>
              <a:t>There </a:t>
            </a:r>
            <a:r>
              <a:rPr lang="en-US" altLang="ja-JP" dirty="0" smtClean="0"/>
              <a:t>is a gap among regulatory systems and a seed of evolution exists in it. The business classification of transport originates in the limit of the office work of government rather than essential classifications.</a:t>
            </a:r>
            <a:endParaRPr lang="ja-JP" altLang="ja-JP" dirty="0" smtClean="0"/>
          </a:p>
          <a:p>
            <a:r>
              <a:rPr lang="en-US" altLang="ja-JP" dirty="0" smtClean="0"/>
              <a:t>Fare regulations were made more flexible on substance from the gap on the interpretation of tourism-related law and transport-related law, and it caused institutional deregulation further. The representation is package tour prices. If fare regulations are removed, prices of package tours become simple issues decided by management policies. As a result, as well as manufacturing, collecting</a:t>
            </a:r>
            <a:r>
              <a:rPr lang="en-US" altLang="ja-JP" b="1" dirty="0" smtClean="0"/>
              <a:t> services and performing new service-product creation by a calculation of the self is </a:t>
            </a:r>
            <a:r>
              <a:rPr lang="en-US" altLang="ja-JP" dirty="0" smtClean="0"/>
              <a:t>recognized as a commonplace</a:t>
            </a:r>
            <a:r>
              <a:rPr lang="en-US" altLang="ja-JP" dirty="0" smtClean="0"/>
              <a:t>.</a:t>
            </a:r>
            <a:endParaRPr lang="ja-JP" altLang="ja-JP" dirty="0" smtClean="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669360"/>
          </a:xfrm>
        </p:spPr>
        <p:txBody>
          <a:bodyPr>
            <a:normAutofit fontScale="92500" lnSpcReduction="20000"/>
          </a:bodyPr>
          <a:lstStyle/>
          <a:p>
            <a:r>
              <a:rPr lang="en-US" altLang="ja-JP" dirty="0" smtClean="0"/>
              <a:t>If becoming it so, the standard to sort the tour except the package tour and the package tour will turn into only a standard called the itinerary guarantee responsibility, by which direct and clear regulation by law is not carried out in the tourism law system. This is the greatest problem between the tourism law system and the transport law system.</a:t>
            </a:r>
            <a:endParaRPr lang="ja-JP" altLang="ja-JP" dirty="0" smtClean="0"/>
          </a:p>
          <a:p>
            <a:r>
              <a:rPr lang="en-US" altLang="ja-JP" dirty="0" smtClean="0"/>
              <a:t>The travel agency should take the itinerary guarantee responsibility to sell its own package tour. The price should be all inclusive. When regulated fares are incorporated in the all inclusive price by voluntary judgment of the travel agency, the fares become off regulation. It is difficult to perform the legitimate explanation of this in the whole existing law system of travel agency law and passenger transport law integrally</a:t>
            </a:r>
            <a:r>
              <a:rPr lang="en-US" altLang="ja-JP" dirty="0" smtClean="0"/>
              <a:t>.</a:t>
            </a:r>
            <a:endParaRPr kumimoji="1" lang="ja-JP" alt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260648"/>
            <a:ext cx="8784976" cy="6597352"/>
          </a:xfrm>
        </p:spPr>
        <p:txBody>
          <a:bodyPr>
            <a:normAutofit lnSpcReduction="10000"/>
          </a:bodyPr>
          <a:lstStyle/>
          <a:p>
            <a:r>
              <a:rPr lang="en-US" altLang="ja-JP" dirty="0" smtClean="0"/>
              <a:t>   About the itinerary guarantee responsibility which is the foundations of package tour concept, a definition is not regulated by law. Besides, regulation of the travel agency is performed in form without a rule to link this with a clear provision legally, and it is difficult that, on the other hand, the fare regulation of the transport law gives a rational explanation about what is not applied without the measures by the clear provision.</a:t>
            </a:r>
            <a:endParaRPr lang="ja-JP" altLang="ja-JP" dirty="0" smtClean="0"/>
          </a:p>
          <a:p>
            <a:r>
              <a:rPr lang="en-US" altLang="ja-JP" dirty="0" smtClean="0"/>
              <a:t>This will lead the conclusion of radical review (separation of the fare regulation and the ensuring safety regulation) of the law and regulation system as the whole</a:t>
            </a:r>
            <a:r>
              <a:rPr lang="en-US" altLang="ja-JP" dirty="0" smtClean="0"/>
              <a:t>.</a:t>
            </a:r>
            <a:endParaRPr kumimoji="1" lang="ja-JP" alt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0528" y="-171400"/>
            <a:ext cx="9324528" cy="6858000"/>
          </a:xfrm>
        </p:spPr>
        <p:txBody>
          <a:bodyPr>
            <a:noAutofit/>
          </a:bodyPr>
          <a:lstStyle/>
          <a:p>
            <a:r>
              <a:rPr lang="en-US" altLang="ja-JP" sz="3600" dirty="0" smtClean="0"/>
              <a:t>The </a:t>
            </a:r>
            <a:r>
              <a:rPr lang="en-US" altLang="ja-JP" sz="3600" dirty="0" smtClean="0"/>
              <a:t>package tour was legally categorized by Tourism Law revised law in 2004. However, as for the legal categorization standard, a thing by the all inclusive price, the thing by the calculation of the self are standards, and the itinerary guarantee responsibility system is not the legal categorization standard same as </a:t>
            </a:r>
            <a:r>
              <a:rPr lang="en-US" altLang="ja-JP" sz="2800" dirty="0" smtClean="0"/>
              <a:t>before.</a:t>
            </a:r>
            <a:endParaRPr lang="ja-JP" altLang="ja-JP" sz="2800" dirty="0" smtClean="0"/>
          </a:p>
          <a:p>
            <a:r>
              <a:rPr lang="en-US" altLang="ja-JP" sz="3600" dirty="0" smtClean="0"/>
              <a:t>Because the business custom of the government of our country approves so-called single article package tour, a question might occur in the effectiveness of passenger transport laws</a:t>
            </a:r>
            <a:r>
              <a:rPr lang="en-US" altLang="ja-JP" sz="3600" dirty="0" smtClean="0"/>
              <a:t>.</a:t>
            </a:r>
            <a:endParaRPr kumimoji="1" lang="ja-JP" alt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426170"/>
          </a:xfrm>
          <a:solidFill>
            <a:srgbClr val="FFFF00"/>
          </a:solidFill>
          <a:ln w="57150">
            <a:solidFill>
              <a:schemeClr val="tx1">
                <a:lumMod val="95000"/>
                <a:lumOff val="5000"/>
              </a:schemeClr>
            </a:solidFill>
          </a:ln>
        </p:spPr>
        <p:txBody>
          <a:bodyPr>
            <a:noAutofit/>
          </a:bodyPr>
          <a:lstStyle/>
          <a:p>
            <a:r>
              <a:rPr lang="en-US" altLang="ja-JP" sz="4800" b="1" dirty="0" smtClean="0"/>
              <a:t>The change of the purpose of Tourism Policy in Japan</a:t>
            </a:r>
            <a:endParaRPr kumimoji="1" lang="ja-JP" altLang="en-US" sz="4800" dirty="0"/>
          </a:p>
        </p:txBody>
      </p:sp>
      <p:sp>
        <p:nvSpPr>
          <p:cNvPr id="3" name="コンテンツ プレースホルダ 2"/>
          <p:cNvSpPr>
            <a:spLocks noGrp="1"/>
          </p:cNvSpPr>
          <p:nvPr>
            <p:ph idx="1"/>
          </p:nvPr>
        </p:nvSpPr>
        <p:spPr>
          <a:xfrm>
            <a:off x="457200" y="1600200"/>
            <a:ext cx="8229600" cy="4997152"/>
          </a:xfrm>
        </p:spPr>
        <p:txBody>
          <a:bodyPr>
            <a:normAutofit/>
          </a:bodyPr>
          <a:lstStyle/>
          <a:p>
            <a:r>
              <a:rPr lang="en-US" altLang="ja-JP" sz="4000" dirty="0" smtClean="0"/>
              <a:t>In the legal system, at first, the purpose of Tourism Policy in Japan was </a:t>
            </a:r>
            <a:r>
              <a:rPr lang="en-US" altLang="ja-JP" sz="4800" dirty="0" smtClean="0">
                <a:solidFill>
                  <a:srgbClr val="FF0000"/>
                </a:solidFill>
              </a:rPr>
              <a:t>to earn foreign exchange</a:t>
            </a:r>
            <a:r>
              <a:rPr lang="en-US" altLang="ja-JP" sz="4000" dirty="0" smtClean="0"/>
              <a:t>. </a:t>
            </a:r>
            <a:endParaRPr lang="ja-JP" altLang="ja-JP" sz="4000" dirty="0" smtClean="0"/>
          </a:p>
          <a:p>
            <a:r>
              <a:rPr lang="en-US" altLang="ja-JP" sz="4000" dirty="0" smtClean="0"/>
              <a:t>But </a:t>
            </a:r>
            <a:r>
              <a:rPr lang="en-US" altLang="ja-JP" sz="4000" dirty="0" smtClean="0"/>
              <a:t>in new Tourism Nation Promotion Basic Law (2006) the purpose has changed to </a:t>
            </a:r>
            <a:r>
              <a:rPr lang="en-US" altLang="ja-JP" sz="4800" dirty="0" smtClean="0">
                <a:solidFill>
                  <a:srgbClr val="FF0000"/>
                </a:solidFill>
              </a:rPr>
              <a:t>National and Regional pride</a:t>
            </a:r>
            <a:r>
              <a:rPr lang="en-US" altLang="ja-JP" sz="4000" dirty="0" smtClean="0"/>
              <a:t>. </a:t>
            </a:r>
            <a:endParaRPr lang="ja-JP" altLang="ja-JP" sz="40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404664"/>
            <a:ext cx="9144000" cy="6453336"/>
          </a:xfrm>
        </p:spPr>
        <p:txBody>
          <a:bodyPr>
            <a:normAutofit fontScale="85000" lnSpcReduction="20000"/>
          </a:bodyPr>
          <a:lstStyle/>
          <a:p>
            <a:r>
              <a:rPr lang="en-US" altLang="ja-JP" dirty="0" smtClean="0"/>
              <a:t>If you travel not by work but for individual leisure, the expenditure will be the personal consumption expenditure called tourism consumption, and will become a part of GDP. Since it becomes the expense (middle injection) used in order that the company might produce something when it is a business trip of a company, the road stake is not directly contained in GDP. The directions which are interested in Mr. Matsumoto's paper are “</a:t>
            </a:r>
            <a:r>
              <a:rPr lang="en-US" altLang="ja-JP" u="sng" dirty="0" smtClean="0"/>
              <a:t>http://jairo.nii.ac.jp / 0243/00008065</a:t>
            </a:r>
            <a:r>
              <a:rPr lang="en-US" altLang="ja-JP" dirty="0" smtClean="0"/>
              <a:t>”. Please see. On the other hand about the satisfaction obtained by tourism or a travel, there is a problem whether it can express only with money evaluation of added value. Mountain climbing and a jogging move on their foot without using a means of transportation. Lodging expense will not be added up, either, if a tent is put up and sleep is taken. Although it will not contribute to GDP statistics that much, probably, some are large in satisfaction of the mind. Misunderstanding is large and it reflects the point that Japanese sympathize with </a:t>
            </a:r>
            <a:r>
              <a:rPr lang="en-US" altLang="ja-JP" b="1" dirty="0" smtClean="0"/>
              <a:t>Bhutanese myth</a:t>
            </a:r>
            <a:r>
              <a:rPr lang="en-US" altLang="ja-JP" dirty="0" smtClean="0"/>
              <a:t>.</a:t>
            </a:r>
            <a:endParaRPr kumimoji="1" lang="ja-JP" alt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4273" name="Object 1"/>
          <p:cNvGraphicFramePr>
            <a:graphicFrameLocks noChangeAspect="1"/>
          </p:cNvGraphicFramePr>
          <p:nvPr/>
        </p:nvGraphicFramePr>
        <p:xfrm>
          <a:off x="1" y="-14318"/>
          <a:ext cx="9144000" cy="6872318"/>
        </p:xfrm>
        <a:graphic>
          <a:graphicData uri="http://schemas.openxmlformats.org/presentationml/2006/ole">
            <p:oleObj spid="_x0000_s384002" name="スライド" r:id="rId4" imgW="4119214" imgH="3089171" progId="PowerPoint.Slide.12">
              <p:embed/>
            </p:oleObj>
          </a:graphicData>
        </a:graphic>
      </p:graphicFrame>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a:ln>
            <a:solidFill>
              <a:schemeClr val="tx1">
                <a:lumMod val="95000"/>
                <a:lumOff val="5000"/>
              </a:schemeClr>
            </a:solidFill>
          </a:ln>
        </p:spPr>
        <p:txBody>
          <a:bodyPr>
            <a:normAutofit fontScale="90000"/>
          </a:bodyPr>
          <a:lstStyle/>
          <a:p>
            <a:r>
              <a:rPr lang="en-US" altLang="ja-JP" b="1" dirty="0" smtClean="0"/>
              <a:t>Mystery of package tour fare </a:t>
            </a:r>
            <a:r>
              <a:rPr lang="en-US" altLang="ja-JP" b="1" dirty="0" smtClean="0"/>
              <a:t>system</a:t>
            </a:r>
            <a:endParaRPr kumimoji="1" lang="ja-JP" altLang="en-US" dirty="0"/>
          </a:p>
        </p:txBody>
      </p:sp>
      <p:sp>
        <p:nvSpPr>
          <p:cNvPr id="3" name="コンテンツ プレースホルダ 2"/>
          <p:cNvSpPr>
            <a:spLocks noGrp="1"/>
          </p:cNvSpPr>
          <p:nvPr>
            <p:ph idx="1"/>
          </p:nvPr>
        </p:nvSpPr>
        <p:spPr>
          <a:xfrm>
            <a:off x="0" y="1340768"/>
            <a:ext cx="9144000" cy="5517232"/>
          </a:xfrm>
        </p:spPr>
        <p:txBody>
          <a:bodyPr>
            <a:normAutofit fontScale="70000" lnSpcReduction="20000"/>
          </a:bodyPr>
          <a:lstStyle/>
          <a:p>
            <a:r>
              <a:rPr lang="en-US" altLang="ja-JP" dirty="0" smtClean="0"/>
              <a:t>The </a:t>
            </a:r>
            <a:r>
              <a:rPr lang="en-US" altLang="ja-JP" dirty="0" smtClean="0"/>
              <a:t>combination meal of McDonald is cheap rather than placing an order for the same thing individually. The price of package tour is also the same. However, the regal system of railroad, automobile, aviation and shipping have regulations about fares. The accommodation fare of registered international tourist hotels is based on the pre-notification system. Therefore, prices cannot be decided freely if the price of package tour doesn’t receive the application of regulatory systems. However, various products are sold practically. Besides explanation is impossible and becomes near, if there will be all the applications of the foreign fare rate regulation about the overseas package tour. Interest leans on the institutional explanation of this.</a:t>
            </a:r>
            <a:endParaRPr lang="ja-JP" altLang="ja-JP" dirty="0" smtClean="0"/>
          </a:p>
          <a:p>
            <a:r>
              <a:rPr lang="en-US" altLang="ja-JP" dirty="0" smtClean="0"/>
              <a:t> </a:t>
            </a:r>
            <a:r>
              <a:rPr lang="en-US" altLang="ja-JP" dirty="0" smtClean="0"/>
              <a:t>Travel </a:t>
            </a:r>
            <a:r>
              <a:rPr lang="en-US" altLang="ja-JP" dirty="0" smtClean="0"/>
              <a:t>agency decides prices of package tour by himself as his own services. Irrespective of the regulation fare about movement or stay, it sells at all inclusive price (pack price) by his calculation. Since products of the self are sold, naturally the contract responsibility for consumers occurs. The person bearing this contract responsibility is travel agency. It is not the agent of transport organization and the staying organization</a:t>
            </a:r>
            <a:r>
              <a:rPr lang="en-US" altLang="ja-JP" dirty="0" smtClean="0"/>
              <a:t>.</a:t>
            </a:r>
            <a:endParaRPr lang="ja-JP" altLang="ja-JP" dirty="0" smtClean="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85000" lnSpcReduction="10000"/>
          </a:bodyPr>
          <a:lstStyle/>
          <a:p>
            <a:r>
              <a:rPr lang="en-US" altLang="ja-JP" dirty="0" smtClean="0"/>
              <a:t>Supposing </a:t>
            </a:r>
            <a:r>
              <a:rPr lang="en-US" altLang="ja-JP" dirty="0" smtClean="0"/>
              <a:t>the contractual liability of travel agency was lower than the liability of transportation business and lodging industry, it began to be recognized to be a problem. Each transportation business law and the Act on Development of Hotels for Inbound Tourists are the laws which control the relation of B2C (Business to Consumer) aiming at user protection. The relation of B-2B (Business to Business) is not assumed directly.</a:t>
            </a:r>
            <a:endParaRPr lang="ja-JP" altLang="ja-JP" dirty="0" smtClean="0"/>
          </a:p>
          <a:p>
            <a:r>
              <a:rPr lang="en-US" altLang="ja-JP" dirty="0" smtClean="0"/>
              <a:t> </a:t>
            </a:r>
            <a:r>
              <a:rPr lang="en-US" altLang="ja-JP" dirty="0" smtClean="0"/>
              <a:t>In </a:t>
            </a:r>
            <a:r>
              <a:rPr lang="en-US" altLang="ja-JP" dirty="0" smtClean="0"/>
              <a:t>case of package tour, there are three relations, the relation between real user and  real shipping agency, the relation between travel agency and real shipping agency, and the relation between real user and travel agency.</a:t>
            </a:r>
            <a:endParaRPr lang="ja-JP" altLang="ja-JP" dirty="0" smtClean="0"/>
          </a:p>
          <a:p>
            <a:r>
              <a:rPr lang="en-US" altLang="ja-JP" dirty="0" smtClean="0"/>
              <a:t> </a:t>
            </a:r>
            <a:r>
              <a:rPr lang="en-US" altLang="ja-JP" dirty="0" smtClean="0"/>
              <a:t>Pains </a:t>
            </a:r>
            <a:r>
              <a:rPr lang="en-US" altLang="ja-JP" dirty="0" smtClean="0"/>
              <a:t>will be taken over the rational explanation as the whole if regulation of the transporting method starts these three relations simultaneously. For this reason, in railroad administration, it was presupposed that there is no application of regulation in B2B. </a:t>
            </a:r>
            <a:endParaRPr lang="ja-JP" altLang="ja-JP" dirty="0" smtClean="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a:ln>
            <a:solidFill>
              <a:schemeClr val="tx1">
                <a:lumMod val="95000"/>
                <a:lumOff val="5000"/>
              </a:schemeClr>
            </a:solidFill>
          </a:ln>
        </p:spPr>
        <p:txBody>
          <a:bodyPr>
            <a:normAutofit fontScale="90000"/>
          </a:bodyPr>
          <a:lstStyle/>
          <a:p>
            <a:r>
              <a:rPr lang="en-US" altLang="ja-JP" b="1" dirty="0" smtClean="0"/>
              <a:t>Single article package tour </a:t>
            </a:r>
            <a:r>
              <a:rPr lang="ja-JP" altLang="ja-JP" dirty="0" smtClean="0"/>
              <a:t/>
            </a:r>
            <a:br>
              <a:rPr lang="ja-JP" altLang="ja-JP" dirty="0" smtClean="0"/>
            </a:br>
            <a:r>
              <a:rPr lang="ja-JP" altLang="ja-JP" dirty="0" smtClean="0"/>
              <a:t>～</a:t>
            </a:r>
            <a:r>
              <a:rPr lang="en-US" altLang="ja-JP" b="1" dirty="0" smtClean="0"/>
              <a:t>mysterious merchandise uniquely in Japan</a:t>
            </a:r>
            <a:r>
              <a:rPr lang="ja-JP" altLang="ja-JP" dirty="0" smtClean="0"/>
              <a:t>～</a:t>
            </a:r>
            <a:endParaRPr kumimoji="1" lang="ja-JP" altLang="en-US" dirty="0"/>
          </a:p>
        </p:txBody>
      </p:sp>
      <p:sp>
        <p:nvSpPr>
          <p:cNvPr id="3" name="コンテンツ プレースホルダ 2"/>
          <p:cNvSpPr>
            <a:spLocks noGrp="1"/>
          </p:cNvSpPr>
          <p:nvPr>
            <p:ph idx="1"/>
          </p:nvPr>
        </p:nvSpPr>
        <p:spPr>
          <a:xfrm>
            <a:off x="179512" y="2143397"/>
            <a:ext cx="8964488" cy="4525963"/>
          </a:xfrm>
        </p:spPr>
        <p:txBody>
          <a:bodyPr>
            <a:normAutofit fontScale="92500" lnSpcReduction="20000"/>
          </a:bodyPr>
          <a:lstStyle/>
          <a:p>
            <a:r>
              <a:rPr lang="en-US" altLang="ja-JP" dirty="0" smtClean="0"/>
              <a:t>A </a:t>
            </a:r>
            <a:r>
              <a:rPr lang="en-US" altLang="ja-JP" dirty="0" smtClean="0"/>
              <a:t>package tour has nuance called the combination of two or more things as the name suggests. However, a single article type package tour developed actually. The appearance of these products including a single article type package tour promoted price competition, and had big influence on the structural reform of passengers transport enterprise.</a:t>
            </a:r>
            <a:endParaRPr lang="ja-JP" altLang="ja-JP" dirty="0" smtClean="0"/>
          </a:p>
          <a:p>
            <a:r>
              <a:rPr lang="en-US" altLang="ja-JP" dirty="0" smtClean="0"/>
              <a:t>In EC, when specifying a package tour, it is specified that it contains two or more [such as transportation and stay] at least, and what is called a single article type is eliminated</a:t>
            </a:r>
            <a:r>
              <a:rPr lang="en-US" altLang="ja-JP" dirty="0" smtClean="0"/>
              <a:t>.</a:t>
            </a:r>
            <a:endParaRPr lang="ja-JP" altLang="ja-JP" dirty="0" smtClean="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88641"/>
            <a:ext cx="8784976" cy="6480720"/>
          </a:xfrm>
        </p:spPr>
        <p:txBody>
          <a:bodyPr>
            <a:normAutofit fontScale="85000" lnSpcReduction="20000"/>
          </a:bodyPr>
          <a:lstStyle/>
          <a:p>
            <a:r>
              <a:rPr lang="en-US" altLang="ja-JP" dirty="0" smtClean="0"/>
              <a:t>Travel </a:t>
            </a:r>
            <a:r>
              <a:rPr lang="en-US" altLang="ja-JP" dirty="0" smtClean="0"/>
              <a:t>agencies purchase many guest rooms for package tour products creation beforehand. However, travel agencies sold guest rooms alone because guest rooms did not remain unsold when travel agencies purchased guest rooms even more. This is the beginning of single article package tour.</a:t>
            </a:r>
            <a:endParaRPr lang="ja-JP" altLang="ja-JP" dirty="0" smtClean="0"/>
          </a:p>
          <a:p>
            <a:r>
              <a:rPr lang="en-US" altLang="ja-JP" dirty="0" smtClean="0"/>
              <a:t>The inclusive tour discount excursion fare currently based on regulation of the Aviation Act is carried out on condition of "two or more combination", 24 hours and an "overnight-stay" rule. This is because the airfare is created in accordance with the international rule.</a:t>
            </a:r>
            <a:endParaRPr lang="ja-JP" altLang="ja-JP" dirty="0" smtClean="0"/>
          </a:p>
          <a:p>
            <a:r>
              <a:rPr lang="en-US" altLang="ja-JP" dirty="0" smtClean="0"/>
              <a:t>About single article package tour, there is also voice which a difference with an </a:t>
            </a:r>
            <a:r>
              <a:rPr lang="en-US" altLang="ja-JP" b="1" dirty="0" smtClean="0"/>
              <a:t>arrangement travel</a:t>
            </a:r>
            <a:r>
              <a:rPr lang="en-US" altLang="ja-JP" dirty="0" smtClean="0"/>
              <a:t> is hardly known, and its social significance is called into question.  Single article package tours promoted competition in the world of real transportation, and they developed structural reform of human logistics. In addition, in Taiwan, single article package tours are admitted</a:t>
            </a:r>
            <a:r>
              <a:rPr lang="en-US" altLang="ja-JP" dirty="0" smtClean="0"/>
              <a:t>.</a:t>
            </a:r>
            <a:endParaRPr kumimoji="1" lang="ja-JP" alt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8229600" cy="1143000"/>
          </a:xfrm>
          <a:ln w="57150">
            <a:solidFill>
              <a:schemeClr val="tx1"/>
            </a:solidFill>
          </a:ln>
        </p:spPr>
        <p:txBody>
          <a:bodyPr>
            <a:normAutofit fontScale="90000"/>
          </a:bodyPr>
          <a:lstStyle/>
          <a:p>
            <a:r>
              <a:rPr lang="en-US" altLang="ja-JP" dirty="0" smtClean="0"/>
              <a:t>Monthly riding free fixed amount </a:t>
            </a:r>
            <a:r>
              <a:rPr lang="en-US" altLang="ja-JP" dirty="0" smtClean="0"/>
              <a:t>fare</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92500" lnSpcReduction="10000"/>
          </a:bodyPr>
          <a:lstStyle/>
          <a:p>
            <a:r>
              <a:rPr lang="en-US" altLang="ja-JP" dirty="0" smtClean="0"/>
              <a:t>Transport </a:t>
            </a:r>
            <a:r>
              <a:rPr lang="en-US" altLang="ja-JP" dirty="0" smtClean="0"/>
              <a:t>company "UBER" which Google financed struck Japan. There was not the spotlight as having been introduced to be "the landing calmly" in Japanese Magazine FACTA. Although this UBER does business as a tourist agency, it is judged that service is provided not as a package tour but as an arrangement travel.</a:t>
            </a:r>
            <a:endParaRPr lang="ja-JP" altLang="ja-JP" dirty="0" smtClean="0"/>
          </a:p>
          <a:p>
            <a:r>
              <a:rPr lang="en-US" altLang="ja-JP" dirty="0" smtClean="0"/>
              <a:t>There is still much distance, but in UBER</a:t>
            </a:r>
            <a:r>
              <a:rPr lang="ja-JP" altLang="ja-JP" dirty="0" smtClean="0"/>
              <a:t>　</a:t>
            </a:r>
            <a:r>
              <a:rPr lang="en-US" altLang="ja-JP" dirty="0" smtClean="0"/>
              <a:t>I feels the thing which I expected in the book which I wrote as </a:t>
            </a:r>
            <a:r>
              <a:rPr lang="en-US" altLang="ja-JP" dirty="0" smtClean="0"/>
              <a:t>“Mobile-Transport Revolution”. </a:t>
            </a:r>
            <a:r>
              <a:rPr lang="en-US" altLang="ja-JP" dirty="0" smtClean="0"/>
              <a:t>Aside from expectation to UBER, I name the virtual fixed amount taxi as the package tour product </a:t>
            </a:r>
            <a:r>
              <a:rPr lang="en-US" altLang="ja-JP" dirty="0" smtClean="0"/>
              <a:t>“YUBI-TAXI” </a:t>
            </a:r>
            <a:r>
              <a:rPr lang="en-US" altLang="ja-JP" dirty="0" smtClean="0"/>
              <a:t>as follows and describe it as follows</a:t>
            </a:r>
            <a:r>
              <a:rPr lang="en-US" altLang="ja-JP" dirty="0" smtClean="0"/>
              <a:t>.</a:t>
            </a:r>
            <a:endParaRPr kumimoji="1" lang="ja-JP" altLang="en-US"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0"/>
            <a:ext cx="8964488" cy="6858000"/>
          </a:xfrm>
        </p:spPr>
        <p:txBody>
          <a:bodyPr>
            <a:normAutofit fontScale="77500" lnSpcReduction="20000"/>
          </a:bodyPr>
          <a:lstStyle/>
          <a:p>
            <a:r>
              <a:rPr lang="en-US" altLang="ja-JP" dirty="0" smtClean="0"/>
              <a:t>(</a:t>
            </a:r>
            <a:r>
              <a:rPr lang="en-US" altLang="ja-JP" dirty="0" smtClean="0"/>
              <a:t>Monthly riding free fixed fare amount taxi YUBI-TAXI)</a:t>
            </a:r>
            <a:endParaRPr lang="ja-JP" altLang="ja-JP" dirty="0" smtClean="0"/>
          </a:p>
          <a:p>
            <a:r>
              <a:rPr lang="en-US" altLang="ja-JP" dirty="0" smtClean="0"/>
              <a:t>If I call YUBI-TAXI from a smart phone in Tokyo, the car position map which specified the arrival times and the current position in which I am present will appear on a screen.</a:t>
            </a:r>
            <a:endParaRPr lang="ja-JP" altLang="ja-JP" dirty="0" smtClean="0"/>
          </a:p>
          <a:p>
            <a:r>
              <a:rPr lang="en-US" altLang="ja-JP" dirty="0" smtClean="0"/>
              <a:t>At the time of traffic congestion in rainy days, if refusing riding together, the display of the charge added to the already paid free-ride fare comes out. This simulated fixed system is not incorporated with the regulation fare of present taxi. Then, why is this system possible?</a:t>
            </a:r>
            <a:endParaRPr lang="ja-JP" altLang="ja-JP" dirty="0" smtClean="0"/>
          </a:p>
          <a:p>
            <a:r>
              <a:rPr lang="en-US" altLang="ja-JP" dirty="0" smtClean="0"/>
              <a:t>In fact, YUBI-TAXI is travel service. It is the same as the package tour service which JTB etc. sell. Package tour service is the service created in self calculation. The taxi services which constitute the product are parts. As for the prices of parts, it is nonrelated to users.</a:t>
            </a:r>
            <a:endParaRPr lang="ja-JP" altLang="ja-JP" dirty="0" smtClean="0"/>
          </a:p>
          <a:p>
            <a:r>
              <a:rPr lang="en-US" altLang="ja-JP" dirty="0" smtClean="0"/>
              <a:t>If you go to a convenience store at night, the stay coupon of reputable hotel in the metropolitan area is sold for $50 by machine. As the Act on Development of Hotels for Inbound Tourists, since many metropolitan area reputable hotels serve as a notification charge, they cannot change a charge </a:t>
            </a:r>
            <a:r>
              <a:rPr lang="en-US" altLang="ja-JP" b="1" dirty="0" smtClean="0"/>
              <a:t>dexterously</a:t>
            </a:r>
            <a:r>
              <a:rPr lang="en-US" altLang="ja-JP" dirty="0" smtClean="0"/>
              <a:t>. Therefore, this coupon is sold as package tour of travel agencies. It is just the same as YUBI-TAXI</a:t>
            </a:r>
            <a:r>
              <a:rPr lang="en-US" altLang="ja-JP" dirty="0" smtClean="0"/>
              <a:t>.</a:t>
            </a:r>
            <a:endParaRPr lang="ja-JP" altLang="ja-JP" dirty="0" smtClean="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70000" lnSpcReduction="20000"/>
          </a:bodyPr>
          <a:lstStyle/>
          <a:p>
            <a:r>
              <a:rPr lang="en-US" altLang="ja-JP" dirty="0" smtClean="0"/>
              <a:t>Next, is road transport laws system applied between YUBI-TAXI which is a travel agency, and a taxi company which is a real transporting agency or not? That is the problem. If it says from a conclusion, according to the governmental custom, it is not applied between them. The transport system of a bus and a taxi used the railway law system of Japan as the sample, and were made. A fearful law called the JNR Fare Law existed, because the JNR fare was presupposed like the tax that the concrete amount of money must be defined by law.</a:t>
            </a:r>
            <a:endParaRPr lang="ja-JP" altLang="ja-JP" dirty="0" smtClean="0"/>
          </a:p>
          <a:p>
            <a:r>
              <a:rPr lang="en-US" altLang="ja-JP" dirty="0" smtClean="0"/>
              <a:t>When the JNR Fare Law was applied between JNR and travel agencies, package tours are not made. Naturally it was understood that it isn’t applied between them. By thinking naturally, the system of a bus and a taxi which were located in the outskirts of the JNR system also was the same. Therefore, the regulation of the road transport law isn't applied between a taxi company and YUBI-TAXI.</a:t>
            </a:r>
            <a:endParaRPr lang="ja-JP" altLang="ja-JP" dirty="0" smtClean="0"/>
          </a:p>
          <a:p>
            <a:r>
              <a:rPr lang="en-US" altLang="ja-JP" dirty="0" smtClean="0"/>
              <a:t>This point differs from the Aviation Act system which institutionalized a special fare for package tours called package rates by IATA or administration. Furthermore, it is more complicated to understand the legal character of package tour price.</a:t>
            </a:r>
            <a:endParaRPr lang="ja-JP" altLang="ja-JP" dirty="0" smtClean="0"/>
          </a:p>
          <a:p>
            <a:r>
              <a:rPr lang="en-US" altLang="ja-JP" dirty="0" smtClean="0"/>
              <a:t>Although it is natural, an employment agreement is not between YUBI-TAXI and Taxi Driver. It is a taxi company that signs an employment agreement with Taxi Driver. The same may be said of labor conditions.</a:t>
            </a:r>
            <a:endParaRPr lang="ja-JP" altLang="ja-JP" dirty="0" smtClean="0"/>
          </a:p>
          <a:p>
            <a:r>
              <a:rPr lang="en-US" altLang="ja-JP" dirty="0" smtClean="0"/>
              <a:t>What kind of legal relations between YUBI-TAXI and real users is? It is said YUBI-TAXI will take the special compensation responsibility and the itinerary guarantee responsibility.</a:t>
            </a:r>
            <a:endParaRPr lang="ja-JP" altLang="ja-JP" dirty="0" smtClean="0"/>
          </a:p>
          <a:p>
            <a:endParaRPr lang="ja-JP" altLang="en-US" dirty="0" smtClean="0"/>
          </a:p>
          <a:p>
            <a:endParaRPr kumimoji="1" lang="ja-JP" alt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8964488" cy="6858000"/>
          </a:xfrm>
        </p:spPr>
        <p:txBody>
          <a:bodyPr>
            <a:normAutofit fontScale="62500" lnSpcReduction="20000"/>
          </a:bodyPr>
          <a:lstStyle/>
          <a:p>
            <a:r>
              <a:rPr lang="en-US" altLang="ja-JP" dirty="0" smtClean="0"/>
              <a:t>About the itinerary guarantee responsibility, it teaches us that a basic problem exists in Travel Agency Act. Although there was also an opinion to which it is insisted that the same contractual liability as a transporting agency should be taken. However, it would be hesitated until now at this stage when a travel agency could not control the real service of the overseas transportation company.</a:t>
            </a:r>
            <a:endParaRPr lang="ja-JP" altLang="ja-JP" dirty="0" smtClean="0"/>
          </a:p>
          <a:p>
            <a:r>
              <a:rPr lang="en-US" altLang="ja-JP" dirty="0" smtClean="0"/>
              <a:t>However, because YUBI-TAXI can grasp the service of the car every moment through smart phone system, it is reasonable that the transport guarantee responsibility is taken by YUBI-TAXI.</a:t>
            </a:r>
            <a:endParaRPr lang="ja-JP" altLang="ja-JP" dirty="0" smtClean="0"/>
          </a:p>
          <a:p>
            <a:r>
              <a:rPr lang="en-US" altLang="ja-JP" dirty="0" smtClean="0"/>
              <a:t>In the current Travel Agency Act, existence of "the use transport business of using real transport service" to take the transport responsibility is prescribed. If YUBI-TAXI takes form of the use real transport, it gets closer to human logistics.</a:t>
            </a:r>
            <a:endParaRPr lang="ja-JP" altLang="ja-JP" dirty="0" smtClean="0"/>
          </a:p>
          <a:p>
            <a:r>
              <a:rPr lang="en-US" altLang="ja-JP" dirty="0" smtClean="0"/>
              <a:t>Finally I suggest "monthly riding free fixed amount fare (monthly unlimited flat rate price)". If a real taxi business can adopt this fare as its transport system, there is no problem. However, it is actually difficult for introduction to obtain an understanding of government.</a:t>
            </a:r>
            <a:endParaRPr lang="ja-JP" altLang="ja-JP" dirty="0" smtClean="0"/>
          </a:p>
          <a:p>
            <a:r>
              <a:rPr lang="en-US" altLang="ja-JP" dirty="0" smtClean="0"/>
              <a:t>Although the </a:t>
            </a:r>
            <a:r>
              <a:rPr lang="en-US" altLang="ja-JP" dirty="0" err="1" smtClean="0"/>
              <a:t>Taxmobil</a:t>
            </a:r>
            <a:r>
              <a:rPr lang="en-US" altLang="ja-JP" dirty="0" smtClean="0"/>
              <a:t> concept was proposed in south Germany, there is a strong opposition from a labor union and it has not yet realized. Therefore, introducing as a package tour price is realistic.</a:t>
            </a:r>
            <a:endParaRPr lang="ja-JP" altLang="ja-JP" dirty="0" smtClean="0"/>
          </a:p>
          <a:p>
            <a:r>
              <a:rPr lang="en-US" altLang="ja-JP" dirty="0" smtClean="0"/>
              <a:t>One of the structures which do not show a cost price is a fixed amount use free system. The charge of the cell-phone is representative. The appearance of the smart-phone may greatly change business model of human logistics. The appearance of the package tour product which evolved is expected. You can use a bus, a taxi and service of other transportation by a monthly fixed rate without any restriction.</a:t>
            </a:r>
            <a:endParaRPr lang="ja-JP" altLang="ja-JP" dirty="0" smtClean="0"/>
          </a:p>
          <a:p>
            <a:r>
              <a:rPr lang="en-US" altLang="ja-JP" dirty="0" smtClean="0"/>
              <a:t>It may be necessary to create the new "human logistics" concept that is beyond the concept called the itinerary</a:t>
            </a:r>
            <a:r>
              <a:rPr lang="en-US" altLang="ja-JP" dirty="0" smtClean="0"/>
              <a:t>.</a:t>
            </a:r>
            <a:endParaRPr kumimoji="1" lang="ja-JP" alt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rgbClr val="FFFF00"/>
          </a:solidFill>
          <a:ln w="57150">
            <a:solidFill>
              <a:schemeClr val="tx1">
                <a:lumMod val="95000"/>
                <a:lumOff val="5000"/>
              </a:schemeClr>
            </a:solidFill>
          </a:ln>
        </p:spPr>
        <p:txBody>
          <a:bodyPr>
            <a:normAutofit/>
          </a:bodyPr>
          <a:lstStyle/>
          <a:p>
            <a:r>
              <a:rPr lang="en-US" altLang="ja-JP" dirty="0" smtClean="0"/>
              <a:t>Accident during traveling abroad</a:t>
            </a:r>
            <a:endParaRPr kumimoji="1" lang="ja-JP" altLang="en-US" dirty="0"/>
          </a:p>
        </p:txBody>
      </p:sp>
      <p:sp>
        <p:nvSpPr>
          <p:cNvPr id="3" name="コンテンツ プレースホルダ 2"/>
          <p:cNvSpPr>
            <a:spLocks noGrp="1"/>
          </p:cNvSpPr>
          <p:nvPr>
            <p:ph idx="1"/>
          </p:nvPr>
        </p:nvSpPr>
        <p:spPr>
          <a:xfrm>
            <a:off x="0" y="1268760"/>
            <a:ext cx="8964488" cy="5589240"/>
          </a:xfrm>
        </p:spPr>
        <p:txBody>
          <a:bodyPr>
            <a:normAutofit lnSpcReduction="10000"/>
          </a:bodyPr>
          <a:lstStyle/>
          <a:p>
            <a:r>
              <a:rPr lang="en-US" altLang="ja-JP" dirty="0" smtClean="0"/>
              <a:t> </a:t>
            </a:r>
            <a:r>
              <a:rPr lang="en-US" altLang="ja-JP" dirty="0" smtClean="0"/>
              <a:t>With </a:t>
            </a:r>
            <a:r>
              <a:rPr lang="en-US" altLang="ja-JP" dirty="0" smtClean="0"/>
              <a:t>increase of the Japanese overseas travel, the issue of </a:t>
            </a:r>
            <a:r>
              <a:rPr lang="en-US" altLang="ja-JP" dirty="0" smtClean="0">
                <a:solidFill>
                  <a:srgbClr val="FF0000"/>
                </a:solidFill>
              </a:rPr>
              <a:t>compensation for damages </a:t>
            </a:r>
            <a:r>
              <a:rPr lang="en-US" altLang="ja-JP" dirty="0" smtClean="0"/>
              <a:t>to the Japanese who was in an accident abroad became the social problem. This was because transport companies of developing countries which caused accidents were not able to support a large amount of compensation. </a:t>
            </a:r>
            <a:endParaRPr lang="ja-JP" altLang="ja-JP" dirty="0" smtClean="0"/>
          </a:p>
          <a:p>
            <a:r>
              <a:rPr lang="en-US" altLang="ja-JP" dirty="0" smtClean="0"/>
              <a:t>In Japanese court, there were many cases to dismiss the request for package tour travel agencies of the tourist. However, in the world, an opinion that the package tour travel agencies should take primary responsibility became strong</a:t>
            </a:r>
            <a:r>
              <a:rPr lang="en-US" altLang="ja-JP" dirty="0" smtClean="0"/>
              <a:t>.</a:t>
            </a:r>
            <a:endParaRPr lang="ja-JP" altLang="ja-JP"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260648"/>
            <a:ext cx="8964488" cy="5865515"/>
          </a:xfrm>
        </p:spPr>
        <p:txBody>
          <a:bodyPr>
            <a:normAutofit/>
          </a:bodyPr>
          <a:lstStyle/>
          <a:p>
            <a:r>
              <a:rPr lang="en-US" altLang="ja-JP" dirty="0" smtClean="0"/>
              <a:t>Then, </a:t>
            </a:r>
            <a:r>
              <a:rPr lang="en-US" altLang="ja-JP" b="1" dirty="0" err="1" smtClean="0"/>
              <a:t>neuroeconomics</a:t>
            </a:r>
            <a:r>
              <a:rPr lang="en-US" altLang="ja-JP" dirty="0" smtClean="0"/>
              <a:t> appeared. Functional magnetic resonance imaging (</a:t>
            </a:r>
            <a:r>
              <a:rPr lang="en-US" altLang="ja-JP" dirty="0" err="1" smtClean="0"/>
              <a:t>fMRI</a:t>
            </a:r>
            <a:r>
              <a:rPr lang="en-US" altLang="ja-JP" dirty="0" smtClean="0"/>
              <a:t>) etc. will be used and mental / physiological process in an individual economic activity will be solved by the science neural technique. It is going to make the abstract notion of pleasure into a valuation basis. On the other hand, what is called traditional economics is the learning which solves the selection pattern in an economic activity. Supposing that is right, tourism action theory will be converged on </a:t>
            </a:r>
            <a:r>
              <a:rPr lang="en-US" altLang="ja-JP" dirty="0" err="1" smtClean="0"/>
              <a:t>neuroeconomics</a:t>
            </a:r>
            <a:r>
              <a:rPr lang="en-US" altLang="ja-JP" dirty="0" smtClean="0"/>
              <a:t>. </a:t>
            </a:r>
            <a:endParaRPr lang="ja-JP" altLang="en-US" dirty="0" smtClean="0"/>
          </a:p>
          <a:p>
            <a:endParaRPr kumimoji="1" lang="ja-JP" alt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Autofit/>
          </a:bodyPr>
          <a:lstStyle/>
          <a:p>
            <a:r>
              <a:rPr lang="en-US" altLang="ja-JP" sz="3600" dirty="0" smtClean="0"/>
              <a:t>As a result, the compensation system was specially provided by revision of the standard tourist industry article in 1982 about the package tour. It is the contents which travel agencies pay the sum that it determined about the human damage regardless of having legal responsibility or not beforehand to.</a:t>
            </a:r>
            <a:endParaRPr lang="ja-JP" altLang="ja-JP" sz="3600" dirty="0" smtClean="0"/>
          </a:p>
          <a:p>
            <a:r>
              <a:rPr lang="en-US" altLang="ja-JP" sz="3600" dirty="0" smtClean="0"/>
              <a:t>Because the court of West Germany considered that it was cruel to force an overseas tourist to public relations suit in the 1970s, the court interpreted a package tour as "a contract to undertake</a:t>
            </a:r>
            <a:r>
              <a:rPr lang="en-US" altLang="ja-JP" sz="3600" dirty="0" smtClean="0"/>
              <a:t>".</a:t>
            </a:r>
            <a:endParaRPr lang="ja-JP" altLang="ja-JP" sz="3600" dirty="0" smtClean="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8964488" cy="6669360"/>
          </a:xfrm>
        </p:spPr>
        <p:txBody>
          <a:bodyPr>
            <a:normAutofit/>
          </a:bodyPr>
          <a:lstStyle/>
          <a:p>
            <a:r>
              <a:rPr lang="en-US" altLang="ja-JP" dirty="0" smtClean="0"/>
              <a:t>On the other hand, in Japan, the liability question was the separated form, and the compensation system was specially provided as a private contract, and it corresponded by the system that government supports by the approval authority of related articles.</a:t>
            </a:r>
            <a:endParaRPr lang="ja-JP" altLang="ja-JP" dirty="0" smtClean="0"/>
          </a:p>
          <a:p>
            <a:r>
              <a:rPr lang="en-US" altLang="ja-JP" dirty="0" smtClean="0"/>
              <a:t>I </a:t>
            </a:r>
            <a:r>
              <a:rPr lang="en-US" altLang="ja-JP" dirty="0" smtClean="0"/>
              <a:t>think that a tourist industry system should be reconstructed. It classifies into the travel service by own calculation and the other service. And we should reconstruct the former on the basis of </a:t>
            </a:r>
            <a:r>
              <a:rPr lang="en-US" altLang="ja-JP" b="1" dirty="0" smtClean="0"/>
              <a:t>special compensation system</a:t>
            </a:r>
            <a:r>
              <a:rPr lang="en-US" altLang="ja-JP" dirty="0" smtClean="0"/>
              <a:t> and </a:t>
            </a:r>
            <a:r>
              <a:rPr lang="en-US" altLang="ja-JP" b="1" dirty="0" smtClean="0"/>
              <a:t>itinerary guarantee responsibility system</a:t>
            </a:r>
            <a:r>
              <a:rPr lang="en-US" altLang="ja-JP" dirty="0" smtClean="0"/>
              <a:t>. </a:t>
            </a:r>
            <a:endParaRPr lang="ja-JP" altLang="ja-JP" dirty="0" smtClean="0"/>
          </a:p>
          <a:p>
            <a:endParaRPr kumimoji="1" lang="ja-JP" alt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rgbClr val="FFFF00"/>
          </a:solidFill>
          <a:ln w="57150">
            <a:solidFill>
              <a:schemeClr val="tx1">
                <a:lumMod val="95000"/>
                <a:lumOff val="5000"/>
              </a:schemeClr>
            </a:solidFill>
          </a:ln>
        </p:spPr>
        <p:txBody>
          <a:bodyPr>
            <a:normAutofit/>
          </a:bodyPr>
          <a:lstStyle/>
          <a:p>
            <a:r>
              <a:rPr lang="en-US" altLang="ja-JP" b="1" dirty="0" smtClean="0"/>
              <a:t>Itinerary guarantee responsibility </a:t>
            </a:r>
            <a:endParaRPr kumimoji="1" lang="ja-JP" altLang="en-US" dirty="0"/>
          </a:p>
        </p:txBody>
      </p:sp>
      <p:sp>
        <p:nvSpPr>
          <p:cNvPr id="3" name="コンテンツ プレースホルダ 2"/>
          <p:cNvSpPr>
            <a:spLocks noGrp="1"/>
          </p:cNvSpPr>
          <p:nvPr>
            <p:ph idx="1"/>
          </p:nvPr>
        </p:nvSpPr>
        <p:spPr>
          <a:xfrm>
            <a:off x="0" y="1268760"/>
            <a:ext cx="8964488" cy="5589240"/>
          </a:xfrm>
        </p:spPr>
        <p:txBody>
          <a:bodyPr>
            <a:normAutofit/>
          </a:bodyPr>
          <a:lstStyle/>
          <a:p>
            <a:r>
              <a:rPr lang="en-US" altLang="ja-JP" sz="3600" dirty="0" smtClean="0"/>
              <a:t>The </a:t>
            </a:r>
            <a:r>
              <a:rPr lang="en-US" altLang="ja-JP" sz="3600" dirty="0" smtClean="0"/>
              <a:t>consumer organization had the opinion that a travel contract should be constituted as a contract like the transport contract. As a result, the itinerary guarantee responsibility system was born. The itinerary guarantee responsibility system is searched for in the advanced consumer society. If it compares with the special compensation system, it will be a more advanced system</a:t>
            </a:r>
            <a:r>
              <a:rPr lang="en-US" altLang="ja-JP" sz="3600" dirty="0" smtClean="0"/>
              <a:t>.</a:t>
            </a:r>
            <a:endParaRPr kumimoji="1" lang="ja-JP" altLang="en-US" sz="3600"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126163"/>
          </a:xfrm>
        </p:spPr>
        <p:txBody>
          <a:bodyPr>
            <a:normAutofit/>
          </a:bodyPr>
          <a:lstStyle/>
          <a:p>
            <a:r>
              <a:rPr lang="ja-JP" altLang="ja-JP" dirty="0" smtClean="0"/>
              <a:t> </a:t>
            </a:r>
            <a:r>
              <a:rPr lang="en-US" altLang="ja-JP" dirty="0" smtClean="0"/>
              <a:t>The itinerary guarantee responsibility system was newly established in the standard tourist industry agreement of enforcement in 1996. As for the itinerary guarantee responsibility system travel agencies pay compensation, when there is change of an important itinerary, even if travel agencies are non-negligence. If an annular eclipse cannot be seen when annular eclipse tour is sponsored, the necessity for compensation payment occurs. The surge of the consciousness of the tourist tolerated dependence in neither the side that sold a trip product nor the side to buy.</a:t>
            </a:r>
            <a:endParaRPr kumimoji="1" lang="ja-JP" altLang="en-U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Autofit/>
          </a:bodyPr>
          <a:lstStyle/>
          <a:p>
            <a:r>
              <a:rPr lang="en-US" altLang="ja-JP" sz="3600" dirty="0" smtClean="0"/>
              <a:t>From a traveler, it is expected that a package tour contractor does responsibility as the party concerned. On the other hand, the actual tour operator cannot have the perfect rule and right of management to real facilities for transportation called an airline, and there is a fixed limit in responsibility as the party concerned. The view which harmonized this opposite fact is the itinerary guarantee responsibility system</a:t>
            </a:r>
            <a:r>
              <a:rPr lang="en-US" altLang="ja-JP" sz="3600" dirty="0" smtClean="0"/>
              <a:t>.</a:t>
            </a:r>
            <a:endParaRPr lang="ja-JP" altLang="ja-JP" sz="3600" dirty="0" smtClean="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85000" lnSpcReduction="10000"/>
          </a:bodyPr>
          <a:lstStyle/>
          <a:p>
            <a:r>
              <a:rPr lang="en-US" altLang="ja-JP" dirty="0" smtClean="0"/>
              <a:t>The itinerary guarantee responsibility which this travel agency takes over is secured by employment of the administration of a standard form contract system, and authorization by law was not carried out directly. If a package tour presupposes that it is not the target of regulation of a transport law, it is necessary to carry out authorization by law of the range of a package tour. The standard requires the rational explanation from which application of a transport law is exempted. Supposing itinerary guarantee is the basis of a package tour, it will be said that it should be made a legal category-</a:t>
            </a:r>
            <a:r>
              <a:rPr lang="en-US" altLang="ja-JP" dirty="0" err="1" smtClean="0"/>
              <a:t>ized</a:t>
            </a:r>
            <a:r>
              <a:rPr lang="en-US" altLang="ja-JP" dirty="0" smtClean="0"/>
              <a:t> standard. The present itinerary guarantee responsibility system was not provided on law, and package tours and the itinerary guarantee responsibility system are not associated legally, either. It was only related by the ability to contain in a standard form contract in administration employment. It cannot necessarily do with not accepting another article legally, and is institutionally vulnerable.</a:t>
            </a:r>
            <a:endParaRPr lang="ja-JP" altLang="en-US" dirty="0" smtClean="0"/>
          </a:p>
          <a:p>
            <a:endParaRPr kumimoji="1" lang="ja-JP" altLang="en-US"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lang="en-US" altLang="ja-JP" b="1" dirty="0" smtClean="0"/>
              <a:t>Human </a:t>
            </a:r>
            <a:r>
              <a:rPr lang="en-US" altLang="ja-JP" b="1" dirty="0" smtClean="0"/>
              <a:t>Logistics &amp; Tourism in the future through Google </a:t>
            </a:r>
            <a:r>
              <a:rPr lang="en-US" altLang="ja-JP" b="1" dirty="0" smtClean="0"/>
              <a:t>strategy</a:t>
            </a:r>
            <a:endParaRPr kumimoji="1" lang="ja-JP" altLang="en-US" dirty="0"/>
          </a:p>
        </p:txBody>
      </p:sp>
      <p:sp>
        <p:nvSpPr>
          <p:cNvPr id="3" name="コンテンツ プレースホルダ 2"/>
          <p:cNvSpPr>
            <a:spLocks noGrp="1"/>
          </p:cNvSpPr>
          <p:nvPr>
            <p:ph idx="1"/>
          </p:nvPr>
        </p:nvSpPr>
        <p:spPr/>
        <p:txBody>
          <a:bodyPr>
            <a:normAutofit fontScale="32500" lnSpcReduction="20000"/>
          </a:bodyPr>
          <a:lstStyle/>
          <a:p>
            <a:r>
              <a:rPr lang="en-US" altLang="ja-JP" dirty="0" smtClean="0"/>
              <a:t> </a:t>
            </a:r>
            <a:endParaRPr lang="ja-JP" altLang="ja-JP" dirty="0" smtClean="0"/>
          </a:p>
          <a:p>
            <a:r>
              <a:rPr lang="en-US" altLang="ja-JP" dirty="0" smtClean="0"/>
              <a:t>"Mobile Transport Revolution" was published in 2001. Then, it was predicted that the "</a:t>
            </a:r>
            <a:r>
              <a:rPr lang="en-US" altLang="ja-JP" b="1" dirty="0" smtClean="0"/>
              <a:t>many and unspecified</a:t>
            </a:r>
            <a:r>
              <a:rPr lang="en-US" altLang="ja-JP" dirty="0" smtClean="0"/>
              <a:t>" concepts which the public traffic depending on a timetable and a railroad depot system made the premise were enhanced to "</a:t>
            </a:r>
            <a:r>
              <a:rPr lang="en-US" altLang="ja-JP" b="1" dirty="0" smtClean="0"/>
              <a:t>specific a large number</a:t>
            </a:r>
            <a:r>
              <a:rPr lang="en-US" altLang="ja-JP" dirty="0" smtClean="0"/>
              <a:t>" by technical progress. In fact "on demand system" and "big data system" have been realized.</a:t>
            </a:r>
            <a:endParaRPr lang="ja-JP" altLang="ja-JP" dirty="0" smtClean="0"/>
          </a:p>
          <a:p>
            <a:r>
              <a:rPr lang="en-US" altLang="ja-JP" dirty="0" smtClean="0"/>
              <a:t>In evolution of human beings, the hand became free by carrying out bipedal locomotion. Since it worked using eyes, consciousness was produced, and the language and the letter were produced. Google is evolving the search system by the "letter" and a "language" so that evolution of human beings may be traced back. The "</a:t>
            </a:r>
            <a:r>
              <a:rPr lang="en-US" altLang="ja-JP" b="1" dirty="0" smtClean="0"/>
              <a:t>intelligent robot</a:t>
            </a:r>
            <a:r>
              <a:rPr lang="en-US" altLang="ja-JP" dirty="0" smtClean="0"/>
              <a:t>" which also enables non-language search someday will be made to put in practical use.</a:t>
            </a:r>
            <a:endParaRPr lang="ja-JP" altLang="ja-JP" dirty="0" smtClean="0"/>
          </a:p>
          <a:p>
            <a:r>
              <a:rPr lang="en-US" altLang="ja-JP" dirty="0" smtClean="0"/>
              <a:t>The manager of Google expects that search technology evolves and a search engine will come to have capability like man by 2029. On the other hand, the Google Company has advanced also to the world of eyes and a hand. As eyes, "Google glass" is taken out to a world and business deployment is carried out even on the automatic operation vehicle, not to mention "Uber" (tourist industry), as a leg. The big data about a motion of humans can be gotten.</a:t>
            </a:r>
            <a:endParaRPr lang="ja-JP" altLang="ja-JP" dirty="0" smtClean="0"/>
          </a:p>
          <a:p>
            <a:r>
              <a:rPr lang="en-US" altLang="ja-JP" dirty="0" smtClean="0"/>
              <a:t>As far as concern of a physical distribution, through tougher competition, it became the common sense that a seller sends goods to a buyer with the expense burden on seller. As far as concern of human logistics, by responsibility of the landing side, the landing side will come to go to meet a tourist.</a:t>
            </a:r>
            <a:endParaRPr lang="ja-JP" altLang="ja-JP" dirty="0" smtClean="0"/>
          </a:p>
          <a:p>
            <a:r>
              <a:rPr lang="en-US" altLang="ja-JP" dirty="0" smtClean="0"/>
              <a:t>If big data is utilized for marketing, it will become possible to predict a customer's intention and to forestall. Probably, Google considers the strategy which goes to meet, before being call.</a:t>
            </a:r>
            <a:endParaRPr lang="ja-JP" altLang="ja-JP" dirty="0" smtClean="0"/>
          </a:p>
          <a:p>
            <a:r>
              <a:rPr lang="en-US" altLang="ja-JP" dirty="0" smtClean="0"/>
              <a:t>Although it is dependent on a view, arrival of an aging society is also arrival of a big business opportunity for a traffic entrepreneur. </a:t>
            </a:r>
            <a:endParaRPr lang="ja-JP" altLang="ja-JP" dirty="0" smtClean="0"/>
          </a:p>
          <a:p>
            <a:r>
              <a:rPr lang="en-US" altLang="ja-JP" dirty="0" smtClean="0"/>
              <a:t>We built the society into which we cannot lead a life, when there was no private car. As a result it is forced to judge that a community, i.e., administration, is to blame for reservation of elderly people's legs.</a:t>
            </a:r>
            <a:endParaRPr lang="ja-JP" altLang="ja-JP" dirty="0" smtClean="0"/>
          </a:p>
          <a:p>
            <a:r>
              <a:rPr lang="en-US" altLang="ja-JP" dirty="0" smtClean="0"/>
              <a:t>Since future elderly people can use the smart-phone, the efficient allocation of cars of them by position information grasp is also attained. It could come feel facilities about the same as a private car, if a fixed amount free-ride fare (unlimited mobility at a flat rate price) and a </a:t>
            </a:r>
            <a:r>
              <a:rPr lang="en-US" altLang="ja-JP" b="1" dirty="0" smtClean="0"/>
              <a:t>gratis transportation system</a:t>
            </a:r>
            <a:r>
              <a:rPr lang="en-US" altLang="ja-JP" dirty="0" smtClean="0"/>
              <a:t> is combined.</a:t>
            </a:r>
            <a:endParaRPr lang="ja-JP" altLang="ja-JP" dirty="0" smtClean="0"/>
          </a:p>
          <a:p>
            <a:r>
              <a:rPr lang="en-US" altLang="ja-JP" dirty="0" smtClean="0"/>
              <a:t>The manager of Google has said that “Uber” is the third rail. That is, a taxi was not considered as a mere means of transportation, but it thinks as one of the big elements which maintain an urban function like a railroad. I think that Google considers the competitive business model which utilized big data and an intelligent robot on it. There, some are related to the view of </a:t>
            </a:r>
            <a:r>
              <a:rPr lang="en-US" altLang="ja-JP" b="1" dirty="0" smtClean="0"/>
              <a:t>the comprehensive-life-move-industry</a:t>
            </a:r>
            <a:r>
              <a:rPr lang="en-US" altLang="ja-JP" dirty="0" smtClean="0"/>
              <a:t> advocated by the "Mobile Transport Revolution."</a:t>
            </a:r>
            <a:endParaRPr lang="ja-JP" altLang="ja-JP" dirty="0" smtClean="0"/>
          </a:p>
          <a:p>
            <a:r>
              <a:rPr lang="en-US" altLang="ja-JP" dirty="0" smtClean="0"/>
              <a:t>It appealed for </a:t>
            </a:r>
            <a:r>
              <a:rPr lang="en-US" altLang="ja-JP" b="1" dirty="0" smtClean="0"/>
              <a:t>fusion</a:t>
            </a:r>
            <a:r>
              <a:rPr lang="en-US" altLang="ja-JP" dirty="0" smtClean="0"/>
              <a:t> of public traffic and tourism in “Human Logistics in</a:t>
            </a:r>
            <a:r>
              <a:rPr lang="ja-JP" altLang="ja-JP" dirty="0" smtClean="0"/>
              <a:t>　</a:t>
            </a:r>
            <a:r>
              <a:rPr lang="en-US" altLang="ja-JP" dirty="0" smtClean="0"/>
              <a:t>ubiquitous era”. If move-service convenient as much as a private car is provided, elderly people and a tourist will use this move-service. If automobile relation taxes are utilized as a source of revenue, a self-governing body is able to form politically attractive move service. Even if a self-governing body does not set about, since Google aims at network formation, it may set about. It may say always anywhere that anyone can use even a smart phone, and Google may set about move-service.</a:t>
            </a:r>
            <a:endParaRPr lang="ja-JP" altLang="ja-JP" dirty="0" smtClean="0"/>
          </a:p>
          <a:p>
            <a:r>
              <a:rPr lang="en-US" altLang="ja-JP" dirty="0" smtClean="0"/>
              <a:t> </a:t>
            </a:r>
            <a:endParaRPr lang="ja-JP" altLang="ja-JP" dirty="0" smtClean="0"/>
          </a:p>
          <a:p>
            <a:endParaRPr kumimoji="1" lang="ja-JP" alt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40768"/>
            <a:ext cx="8229600" cy="3528392"/>
          </a:xfrm>
          <a:solidFill>
            <a:srgbClr val="FFFF00"/>
          </a:solidFill>
          <a:ln w="57150">
            <a:solidFill>
              <a:schemeClr val="tx1"/>
            </a:solidFill>
          </a:ln>
        </p:spPr>
        <p:txBody>
          <a:bodyPr>
            <a:normAutofit/>
          </a:bodyPr>
          <a:lstStyle/>
          <a:p>
            <a:r>
              <a:rPr lang="en-US" altLang="ja-JP" sz="6000" b="1" dirty="0" smtClean="0"/>
              <a:t>Tourism and TAX</a:t>
            </a:r>
            <a:endParaRPr kumimoji="1" lang="ja-JP" altLang="en-US" sz="6000"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4624"/>
            <a:ext cx="8435280" cy="1498178"/>
          </a:xfrm>
          <a:ln w="57150">
            <a:solidFill>
              <a:schemeClr val="tx1"/>
            </a:solidFill>
          </a:ln>
        </p:spPr>
        <p:txBody>
          <a:bodyPr>
            <a:normAutofit fontScale="90000"/>
          </a:bodyPr>
          <a:lstStyle/>
          <a:p>
            <a:r>
              <a:rPr lang="en-US" altLang="ja-JP" sz="6000" dirty="0" smtClean="0"/>
              <a:t>Bath tax and Cottage Possession </a:t>
            </a:r>
            <a:r>
              <a:rPr lang="en-US" altLang="ja-JP" sz="6000" dirty="0" smtClean="0"/>
              <a:t>tax</a:t>
            </a:r>
            <a:endParaRPr kumimoji="1" lang="ja-JP" altLang="en-US" sz="6000" dirty="0"/>
          </a:p>
        </p:txBody>
      </p:sp>
      <p:sp>
        <p:nvSpPr>
          <p:cNvPr id="3" name="コンテンツ プレースホルダ 2"/>
          <p:cNvSpPr>
            <a:spLocks noGrp="1"/>
          </p:cNvSpPr>
          <p:nvPr>
            <p:ph idx="1"/>
          </p:nvPr>
        </p:nvSpPr>
        <p:spPr>
          <a:xfrm>
            <a:off x="251520" y="1700808"/>
            <a:ext cx="8892480" cy="5157192"/>
          </a:xfrm>
        </p:spPr>
        <p:txBody>
          <a:bodyPr>
            <a:normAutofit fontScale="85000" lnSpcReduction="20000"/>
          </a:bodyPr>
          <a:lstStyle/>
          <a:p>
            <a:r>
              <a:rPr lang="en-US" altLang="ja-JP" dirty="0" smtClean="0"/>
              <a:t>The </a:t>
            </a:r>
            <a:r>
              <a:rPr lang="en-US" altLang="ja-JP" dirty="0" smtClean="0"/>
              <a:t>bathing visitor who is present in the hot spring provided in Hot Spring Law pays a bath tax. Usually, one person pays 150 yen. When a local resident uses it, being exempted for autonomous ordinances is usually. This bath tax was prepared from consideration that the self-governing body with many guests at a hot spring facility probably also has much administration expenditure. </a:t>
            </a:r>
            <a:endParaRPr lang="ja-JP" altLang="ja-JP" dirty="0" smtClean="0"/>
          </a:p>
          <a:p>
            <a:r>
              <a:rPr lang="en-US" altLang="ja-JP" dirty="0" smtClean="0"/>
              <a:t>Behind,</a:t>
            </a:r>
            <a:r>
              <a:rPr lang="en-US" altLang="ja-JP" b="1" dirty="0" smtClean="0"/>
              <a:t> Local Tax Law</a:t>
            </a:r>
            <a:r>
              <a:rPr lang="en-US" altLang="ja-JP" dirty="0" smtClean="0"/>
              <a:t> was revised so that expenditure might be possible also for a </a:t>
            </a:r>
            <a:r>
              <a:rPr lang="en-US" altLang="ja-JP" b="1" dirty="0" smtClean="0"/>
              <a:t>tourism promotion measure</a:t>
            </a:r>
            <a:r>
              <a:rPr lang="en-US" altLang="ja-JP" dirty="0" smtClean="0"/>
              <a:t>. Since the manager of the hot spring institution had the bad financial condition, it came to urge it to outlay all bath taxes for tourism promotion. However, since cost effectiveness is asked, it is a question using the most for the expenditure to mere tourism advertising expenses.</a:t>
            </a:r>
            <a:endParaRPr lang="ja-JP" altLang="ja-JP" dirty="0" smtClean="0"/>
          </a:p>
          <a:p>
            <a:endParaRPr kumimoji="1" lang="ja-JP" alt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88640"/>
            <a:ext cx="8964488" cy="6669360"/>
          </a:xfrm>
        </p:spPr>
        <p:txBody>
          <a:bodyPr>
            <a:normAutofit fontScale="92500"/>
          </a:bodyPr>
          <a:lstStyle/>
          <a:p>
            <a:r>
              <a:rPr lang="ja-JP" altLang="ja-JP" dirty="0" smtClean="0"/>
              <a:t> </a:t>
            </a:r>
            <a:r>
              <a:rPr lang="en-US" altLang="ja-JP" dirty="0" smtClean="0"/>
              <a:t>Atami has imposed the tax on cottage possession. Although the special local consumption tax which was the taxation about stay was abolished by movement of the hotel business, </a:t>
            </a:r>
            <a:r>
              <a:rPr lang="en-US" altLang="ja-JP" b="1" dirty="0" smtClean="0"/>
              <a:t>the cottage possession tax</a:t>
            </a:r>
            <a:r>
              <a:rPr lang="en-US" altLang="ja-JP" dirty="0" smtClean="0"/>
              <a:t> of Atami is a tax only on a cottage owner.</a:t>
            </a:r>
            <a:r>
              <a:rPr lang="ja-JP" altLang="ja-JP" dirty="0" smtClean="0"/>
              <a:t>　</a:t>
            </a:r>
            <a:r>
              <a:rPr lang="en-US" altLang="ja-JP" dirty="0" smtClean="0"/>
              <a:t>Although a cottage owner uses service of water service, a road, refuse disposal in the city, etc. irregularly, Atami City is imposing a tax from the reason for not having paid the resident tax. However, at the point which has not paid the resident tax, there is no difference between a </a:t>
            </a:r>
            <a:r>
              <a:rPr lang="en-US" altLang="ja-JP" b="1" dirty="0" smtClean="0"/>
              <a:t>hotel lodger</a:t>
            </a:r>
            <a:r>
              <a:rPr lang="en-US" altLang="ja-JP" dirty="0" smtClean="0"/>
              <a:t> and a cottage owner. The cottage owner has paid the fixed property tax rather. The system taxing a villa owner than a tourist has contradiction politically.</a:t>
            </a:r>
            <a:endParaRPr lang="ja-JP" altLang="ja-JP" dirty="0" smtClean="0"/>
          </a:p>
          <a:p>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204864"/>
            <a:ext cx="8892480" cy="2952328"/>
          </a:xfrm>
          <a:solidFill>
            <a:srgbClr val="FFFF00"/>
          </a:solidFill>
          <a:ln w="57150">
            <a:solidFill>
              <a:schemeClr val="tx1"/>
            </a:solidFill>
          </a:ln>
        </p:spPr>
        <p:txBody>
          <a:bodyPr>
            <a:normAutofit/>
          </a:bodyPr>
          <a:lstStyle/>
          <a:p>
            <a:r>
              <a:rPr lang="en-US" altLang="ja-JP" dirty="0" smtClean="0"/>
              <a:t>Tourism resources system </a:t>
            </a:r>
            <a:r>
              <a:rPr lang="en-US" altLang="ja-JP" dirty="0" smtClean="0"/>
              <a:t/>
            </a:r>
            <a:br>
              <a:rPr lang="en-US" altLang="ja-JP" dirty="0" smtClean="0"/>
            </a:br>
            <a:r>
              <a:rPr lang="en-US" altLang="ja-JP" dirty="0" smtClean="0"/>
              <a:t/>
            </a:r>
            <a:br>
              <a:rPr lang="en-US" altLang="ja-JP" dirty="0" smtClean="0"/>
            </a:br>
            <a:r>
              <a:rPr lang="ja-JP" altLang="en-US" dirty="0" smtClean="0"/>
              <a:t>～</a:t>
            </a:r>
            <a:r>
              <a:rPr lang="en-US" altLang="ja-JP" dirty="0" smtClean="0"/>
              <a:t> </a:t>
            </a:r>
            <a:r>
              <a:rPr lang="en-US" altLang="ja-JP" dirty="0" smtClean="0"/>
              <a:t>What mind </a:t>
            </a:r>
            <a:r>
              <a:rPr lang="en-US" altLang="ja-JP" dirty="0" smtClean="0"/>
              <a:t>and r</a:t>
            </a:r>
            <a:r>
              <a:rPr lang="en-US" altLang="ja-JP" dirty="0" smtClean="0"/>
              <a:t>egulations produce </a:t>
            </a:r>
            <a:r>
              <a:rPr lang="ja-JP" altLang="en-US" dirty="0" smtClean="0"/>
              <a:t>～</a:t>
            </a:r>
            <a:endParaRPr kumimoji="1" lang="ja-JP" alt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normAutofit/>
          </a:bodyPr>
          <a:lstStyle/>
          <a:p>
            <a:r>
              <a:rPr lang="en-US" altLang="ja-JP" dirty="0" smtClean="0"/>
              <a:t>Luxury tax and </a:t>
            </a:r>
            <a:r>
              <a:rPr lang="en-US" altLang="ja-JP" dirty="0" smtClean="0"/>
              <a:t>Tourism</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Although </a:t>
            </a:r>
            <a:r>
              <a:rPr lang="en-US" altLang="ja-JP" dirty="0" smtClean="0"/>
              <a:t>there is an opinion that tourism is not mere play, it was realized that tourism as a taxable item was </a:t>
            </a:r>
            <a:r>
              <a:rPr lang="en-US" altLang="ja-JP" b="1" dirty="0" smtClean="0"/>
              <a:t>extravagant</a:t>
            </a:r>
            <a:r>
              <a:rPr lang="en-US" altLang="ja-JP" dirty="0" smtClean="0"/>
              <a:t> until now. Tourism was extravagant, and tourism tax is since it is not what is applied to the public, and it was easy to carry it out.</a:t>
            </a:r>
            <a:endParaRPr lang="ja-JP" altLang="ja-JP" dirty="0" smtClean="0"/>
          </a:p>
          <a:p>
            <a:r>
              <a:rPr lang="en-US" altLang="ja-JP" dirty="0" smtClean="0"/>
              <a:t>The goods special tax prepared before the Pacific War imposed a tax on the luxury. Although there was the purpose of holding down consumption of a luxury, it was for supplying a part of war expense simultaneously.</a:t>
            </a:r>
            <a:endParaRPr lang="ja-JP" altLang="ja-JP" dirty="0" smtClean="0"/>
          </a:p>
          <a:p>
            <a:endParaRPr kumimoji="1" lang="ja-JP" altLang="en-US"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92500"/>
          </a:bodyPr>
          <a:lstStyle/>
          <a:p>
            <a:r>
              <a:rPr lang="en-US" altLang="ja-JP" dirty="0" smtClean="0"/>
              <a:t>The local self-governing body had imposed a tax on playing around, on eating and on drinking in a restaurant at Taisho Era. Since these taxes were for </a:t>
            </a:r>
            <a:r>
              <a:rPr lang="en-US" altLang="ja-JP" b="1" dirty="0" smtClean="0"/>
              <a:t>source-of-revenue reservation</a:t>
            </a:r>
            <a:r>
              <a:rPr lang="en-US" altLang="ja-JP" dirty="0" smtClean="0"/>
              <a:t>, a tax was widely imposed by them. Then, while transferring this </a:t>
            </a:r>
            <a:r>
              <a:rPr lang="en-US" altLang="ja-JP" b="1" dirty="0" smtClean="0"/>
              <a:t>entertainment tax</a:t>
            </a:r>
            <a:r>
              <a:rPr lang="en-US" altLang="ja-JP" dirty="0" smtClean="0"/>
              <a:t> to the national tax, </a:t>
            </a:r>
            <a:r>
              <a:rPr lang="en-US" altLang="ja-JP" b="1" dirty="0" smtClean="0"/>
              <a:t>the passenger’s tax </a:t>
            </a:r>
            <a:r>
              <a:rPr lang="en-US" altLang="ja-JP" dirty="0" smtClean="0"/>
              <a:t>and </a:t>
            </a:r>
            <a:r>
              <a:rPr lang="en-US" altLang="ja-JP" b="1" dirty="0" smtClean="0"/>
              <a:t>the tax on admission</a:t>
            </a:r>
            <a:r>
              <a:rPr lang="en-US" altLang="ja-JP" dirty="0" smtClean="0"/>
              <a:t> were installed.</a:t>
            </a:r>
            <a:endParaRPr lang="ja-JP" altLang="ja-JP" dirty="0" smtClean="0"/>
          </a:p>
          <a:p>
            <a:r>
              <a:rPr lang="en-US" altLang="ja-JP" dirty="0" smtClean="0"/>
              <a:t>After the war, based on </a:t>
            </a:r>
            <a:r>
              <a:rPr lang="en-US" altLang="ja-JP" b="1" dirty="0" smtClean="0"/>
              <a:t>Sharp’s advice</a:t>
            </a:r>
            <a:r>
              <a:rPr lang="en-US" altLang="ja-JP" dirty="0" smtClean="0"/>
              <a:t> within the limit of independence strengthening of local public finance, it was again transferred to local tax.</a:t>
            </a:r>
            <a:endParaRPr lang="ja-JP" altLang="ja-JP" dirty="0" smtClean="0"/>
          </a:p>
          <a:p>
            <a:r>
              <a:rPr lang="en-US" altLang="ja-JP" dirty="0" smtClean="0"/>
              <a:t>The tax on admission targeted all amusement facilities, such as theater, a movie, a racetrack, a ballroom, a golf course, an exposition, and an amusement park. </a:t>
            </a:r>
            <a:endParaRPr kumimoji="1" lang="ja-JP" altLang="en-US"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0"/>
            <a:ext cx="8229600" cy="6126163"/>
          </a:xfrm>
        </p:spPr>
        <p:txBody>
          <a:bodyPr>
            <a:normAutofit fontScale="85000" lnSpcReduction="20000"/>
          </a:bodyPr>
          <a:lstStyle/>
          <a:p>
            <a:r>
              <a:rPr lang="en-US" altLang="ja-JP" dirty="0" smtClean="0"/>
              <a:t>When a tax was imposed widely so far, it was taxation upon the general public. </a:t>
            </a:r>
            <a:endParaRPr lang="ja-JP" altLang="ja-JP" dirty="0" smtClean="0"/>
          </a:p>
          <a:p>
            <a:r>
              <a:rPr lang="en-US" altLang="ja-JP" dirty="0" smtClean="0"/>
              <a:t>After economy was turned around truly, scope of assessment came to be restricted gradually. A sport organization and an art organization also performed political lobbying briskly. Although these taxes on admission were abolished with the </a:t>
            </a:r>
            <a:r>
              <a:rPr lang="en-US" altLang="ja-JP" b="1" dirty="0" smtClean="0"/>
              <a:t>consumption tax</a:t>
            </a:r>
            <a:r>
              <a:rPr lang="en-US" altLang="ja-JP" dirty="0" smtClean="0"/>
              <a:t> enforcement in 1989, the local entertainment tax remains as a golf facilities tax even now.</a:t>
            </a:r>
            <a:endParaRPr lang="ja-JP" altLang="ja-JP" dirty="0" smtClean="0"/>
          </a:p>
          <a:p>
            <a:r>
              <a:rPr lang="en-US" altLang="ja-JP" dirty="0" smtClean="0"/>
              <a:t>The passenger’s tax was founded in 1905 as a special tax aiming at cost-of-war supply of the Russo-Japanese War. Like the tax on admission, although it was the taxation upon the general public which imposes a tax widely, while economy was turned around, scope of assessment was reduced and it was limited eventually to the airplane and the first-class car. It was abolished with consumption tax enforcement in 1989</a:t>
            </a:r>
            <a:r>
              <a:rPr lang="en-US" altLang="ja-JP" dirty="0" smtClean="0"/>
              <a:t>.</a:t>
            </a:r>
            <a:endParaRPr lang="ja-JP" altLang="ja-JP" dirty="0" smtClean="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92500" lnSpcReduction="10000"/>
          </a:bodyPr>
          <a:lstStyle/>
          <a:p>
            <a:r>
              <a:rPr lang="en-US" altLang="ja-JP" dirty="0" smtClean="0"/>
              <a:t>The entertainment tax was changed by the </a:t>
            </a:r>
            <a:r>
              <a:rPr lang="en-US" altLang="ja-JP" b="1" dirty="0" smtClean="0"/>
              <a:t>eating-and-drinking consumption tax </a:t>
            </a:r>
            <a:r>
              <a:rPr lang="en-US" altLang="ja-JP" dirty="0" smtClean="0"/>
              <a:t>in 1961, and the character of playing around disappeared at last. Although the tax on admission and the passenger’s tax were abolished with consumption tax introduction in 1989, </a:t>
            </a:r>
            <a:r>
              <a:rPr lang="en-US" altLang="ja-JP" b="1" dirty="0" smtClean="0"/>
              <a:t>the eating, drinking and lodging tax</a:t>
            </a:r>
            <a:r>
              <a:rPr lang="en-US" altLang="ja-JP" dirty="0" smtClean="0"/>
              <a:t> was continued as a special local consumption tax. It is because tax rates were important sources of revenue higher than a consumption tax for all prefectures. The lodging industry company and the catering trade company developed abolition movement, and were abolished in 2009. </a:t>
            </a:r>
            <a:endParaRPr lang="ja-JP" altLang="ja-JP" dirty="0" smtClean="0"/>
          </a:p>
          <a:p>
            <a:r>
              <a:rPr lang="en-US" altLang="ja-JP" dirty="0" smtClean="0"/>
              <a:t>As for The introduction of the consumption tax to be levied on daily necessities, we can regard it as one phenomenon of expressing </a:t>
            </a:r>
            <a:r>
              <a:rPr lang="en-US" altLang="ja-JP" dirty="0" err="1" smtClean="0"/>
              <a:t>relativization</a:t>
            </a:r>
            <a:r>
              <a:rPr lang="en-US" altLang="ja-JP" dirty="0" smtClean="0"/>
              <a:t> with daily life and non-daily life.</a:t>
            </a:r>
            <a:endParaRPr lang="ja-JP" altLang="en-US" dirty="0" smtClean="0"/>
          </a:p>
          <a:p>
            <a:endParaRPr kumimoji="1" lang="ja-JP" alt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normAutofit/>
          </a:bodyPr>
          <a:lstStyle/>
          <a:p>
            <a:r>
              <a:rPr lang="en-US" altLang="ja-JP" b="1" dirty="0" smtClean="0"/>
              <a:t>Tourism-related tax and </a:t>
            </a:r>
            <a:r>
              <a:rPr lang="en-US" altLang="ja-JP" b="1" dirty="0" smtClean="0"/>
              <a:t>Religion</a:t>
            </a:r>
            <a:endParaRPr kumimoji="1" lang="ja-JP" altLang="en-US" dirty="0"/>
          </a:p>
        </p:txBody>
      </p:sp>
      <p:sp>
        <p:nvSpPr>
          <p:cNvPr id="3" name="コンテンツ プレースホルダ 2"/>
          <p:cNvSpPr>
            <a:spLocks noGrp="1"/>
          </p:cNvSpPr>
          <p:nvPr>
            <p:ph idx="1"/>
          </p:nvPr>
        </p:nvSpPr>
        <p:spPr>
          <a:xfrm>
            <a:off x="179512" y="1600200"/>
            <a:ext cx="8964488" cy="5257800"/>
          </a:xfrm>
        </p:spPr>
        <p:txBody>
          <a:bodyPr>
            <a:normAutofit fontScale="85000" lnSpcReduction="20000"/>
          </a:bodyPr>
          <a:lstStyle/>
          <a:p>
            <a:r>
              <a:rPr lang="en-US" altLang="ja-JP" dirty="0" smtClean="0"/>
              <a:t> </a:t>
            </a:r>
            <a:r>
              <a:rPr lang="en-US" altLang="ja-JP" dirty="0" smtClean="0"/>
              <a:t>The </a:t>
            </a:r>
            <a:r>
              <a:rPr lang="en-US" altLang="ja-JP" dirty="0" smtClean="0"/>
              <a:t>number of the self-governing bodies which put in power to a tourism policy is increasing. Implementation of tourism policy requires a source of revenue. That by which a tax is imposed with the purpose of implementing a tourism policy is a </a:t>
            </a:r>
            <a:r>
              <a:rPr lang="en-US" altLang="ja-JP" b="1" dirty="0" smtClean="0"/>
              <a:t>tourism</a:t>
            </a:r>
            <a:r>
              <a:rPr lang="en-US" altLang="ja-JP" dirty="0" smtClean="0"/>
              <a:t> </a:t>
            </a:r>
            <a:r>
              <a:rPr lang="en-US" altLang="ja-JP" b="1" dirty="0" smtClean="0"/>
              <a:t>earmarked tax</a:t>
            </a:r>
            <a:r>
              <a:rPr lang="en-US" altLang="ja-JP" dirty="0" smtClean="0"/>
              <a:t>. Since decentralization thought has spread, a municipal corporation enacts an ordinance and can carry out tourism earmarked tax. </a:t>
            </a:r>
            <a:r>
              <a:rPr lang="en-US" altLang="ja-JP" dirty="0" smtClean="0">
                <a:solidFill>
                  <a:srgbClr val="FF0000"/>
                </a:solidFill>
              </a:rPr>
              <a:t>The stay tax of Tokyo </a:t>
            </a:r>
            <a:r>
              <a:rPr lang="en-US" altLang="ja-JP" dirty="0" smtClean="0"/>
              <a:t>represents it.</a:t>
            </a:r>
            <a:endParaRPr lang="ja-JP" altLang="ja-JP" dirty="0" smtClean="0"/>
          </a:p>
          <a:p>
            <a:r>
              <a:rPr lang="en-US" altLang="ja-JP" dirty="0" smtClean="0"/>
              <a:t>At many tourist resorts, the facilities of the religious corporation are utilized as tourist attractions. About a religion institution, a</a:t>
            </a:r>
            <a:r>
              <a:rPr lang="en-US" altLang="ja-JP" b="1" dirty="0" smtClean="0"/>
              <a:t> fixed property tax</a:t>
            </a:r>
            <a:r>
              <a:rPr lang="en-US" altLang="ja-JP" dirty="0" smtClean="0"/>
              <a:t> is tax-exempt, and a profit-earning business can also receive preferential treatment. On the other hand, special expenditure such as the maintenance of rest facilities is necessary for the local government by tourists </a:t>
            </a:r>
            <a:r>
              <a:rPr lang="en-US" altLang="ja-JP" dirty="0" smtClean="0"/>
              <a:t>increasing</a:t>
            </a:r>
            <a:endParaRPr lang="ja-JP" altLang="ja-JP" dirty="0" smtClean="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0528" y="0"/>
            <a:ext cx="9324528" cy="6858000"/>
          </a:xfrm>
        </p:spPr>
        <p:txBody>
          <a:bodyPr>
            <a:normAutofit fontScale="85000" lnSpcReduction="20000"/>
          </a:bodyPr>
          <a:lstStyle/>
          <a:p>
            <a:r>
              <a:rPr lang="en-US" altLang="ja-JP" b="1" dirty="0" smtClean="0"/>
              <a:t>In the time of the Book of Changes</a:t>
            </a:r>
            <a:r>
              <a:rPr lang="en-US" altLang="ja-JP" dirty="0" smtClean="0"/>
              <a:t>, the myth world and the political world were non-separation. </a:t>
            </a:r>
            <a:r>
              <a:rPr lang="en-US" altLang="ja-JP" b="1" dirty="0" smtClean="0"/>
              <a:t>Old Great Japanese Imperial Constitution</a:t>
            </a:r>
            <a:r>
              <a:rPr lang="en-US" altLang="ja-JP" dirty="0" smtClean="0"/>
              <a:t> and the present Constitution of Japan adopted </a:t>
            </a:r>
            <a:r>
              <a:rPr lang="en-US" altLang="ja-JP" b="1" dirty="0" smtClean="0">
                <a:solidFill>
                  <a:srgbClr val="FF0000"/>
                </a:solidFill>
              </a:rPr>
              <a:t>a principle of separation of politics and religion</a:t>
            </a:r>
            <a:r>
              <a:rPr lang="en-US" altLang="ja-JP" dirty="0" smtClean="0">
                <a:solidFill>
                  <a:srgbClr val="FF0000"/>
                </a:solidFill>
              </a:rPr>
              <a:t>. </a:t>
            </a:r>
            <a:r>
              <a:rPr lang="en-US" altLang="ja-JP" dirty="0" smtClean="0"/>
              <a:t>However, the real tourism is extremely avid with religion. </a:t>
            </a:r>
            <a:endParaRPr lang="ja-JP" altLang="ja-JP" dirty="0" smtClean="0"/>
          </a:p>
          <a:p>
            <a:r>
              <a:rPr lang="en-US" altLang="ja-JP" dirty="0" smtClean="0"/>
              <a:t>The masterpiece which a religious group plays an extremely big role in for the formation of the community is </a:t>
            </a:r>
            <a:r>
              <a:rPr lang="en-US" altLang="ja-JP" dirty="0" err="1" smtClean="0"/>
              <a:t>Koya</a:t>
            </a:r>
            <a:r>
              <a:rPr lang="en-US" altLang="ja-JP" dirty="0" smtClean="0"/>
              <a:t> Town and </a:t>
            </a:r>
            <a:r>
              <a:rPr lang="en-US" altLang="ja-JP" dirty="0" err="1" smtClean="0"/>
              <a:t>Tenri</a:t>
            </a:r>
            <a:r>
              <a:rPr lang="en-US" altLang="ja-JP" dirty="0" smtClean="0"/>
              <a:t> City. </a:t>
            </a:r>
            <a:r>
              <a:rPr lang="en-US" altLang="ja-JP" dirty="0" err="1" smtClean="0"/>
              <a:t>Tenri</a:t>
            </a:r>
            <a:r>
              <a:rPr lang="en-US" altLang="ja-JP" dirty="0" smtClean="0"/>
              <a:t> City receives contribution not to identify a purpose for which money is spent purpose from the religious group. </a:t>
            </a:r>
            <a:r>
              <a:rPr lang="en-US" altLang="ja-JP" dirty="0" err="1" smtClean="0"/>
              <a:t>Koya</a:t>
            </a:r>
            <a:r>
              <a:rPr lang="en-US" altLang="ja-JP" dirty="0" smtClean="0"/>
              <a:t> Town has the religious group undertake a public loan directly.</a:t>
            </a:r>
            <a:endParaRPr lang="ja-JP" altLang="ja-JP" dirty="0" smtClean="0"/>
          </a:p>
          <a:p>
            <a:r>
              <a:rPr lang="en-US" altLang="ja-JP" dirty="0" smtClean="0"/>
              <a:t>Most of shrines and temples on behalf of Japan are located in Kyoto City. Because shrines and temples are religion facilities, by a rule of Local Tax Law, the property tax is </a:t>
            </a:r>
            <a:r>
              <a:rPr lang="en-US" altLang="ja-JP" b="1" dirty="0" smtClean="0"/>
              <a:t>not</a:t>
            </a:r>
            <a:r>
              <a:rPr lang="en-US" altLang="ja-JP" dirty="0" smtClean="0"/>
              <a:t> </a:t>
            </a:r>
            <a:r>
              <a:rPr lang="en-US" altLang="ja-JP" b="1" dirty="0" smtClean="0"/>
              <a:t>levied</a:t>
            </a:r>
            <a:r>
              <a:rPr lang="en-US" altLang="ja-JP" dirty="0" smtClean="0"/>
              <a:t>. Because the property tax was important resources of cities, Kyoto City fell into the body of financial reconstruction in 1955. Therefore Kyoto City paid its attention to an admission fee and examined a tourist facility tax. </a:t>
            </a:r>
            <a:endParaRPr kumimoji="1" lang="ja-JP" alt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0"/>
            <a:ext cx="8964488" cy="6858000"/>
          </a:xfrm>
        </p:spPr>
        <p:txBody>
          <a:bodyPr>
            <a:normAutofit fontScale="92500" lnSpcReduction="20000"/>
          </a:bodyPr>
          <a:lstStyle/>
          <a:p>
            <a:r>
              <a:rPr lang="en-US" altLang="ja-JP" dirty="0" smtClean="0"/>
              <a:t>Eventually, because the shrines and temples are the targets of faith and not mere tourist facilities, the name of tax was changed into the cultural tourist-facilities tax</a:t>
            </a:r>
            <a:r>
              <a:rPr lang="ja-JP" altLang="ja-JP" dirty="0" smtClean="0"/>
              <a:t>　</a:t>
            </a:r>
            <a:r>
              <a:rPr lang="en-US" altLang="ja-JP" dirty="0" smtClean="0"/>
              <a:t>and were carried out till 1964. Then, the lexical token of tourism was deleted from the name of the tax, and it carried out as a cultural protection special tax till 1969. Also after that, fund shortage occurred.</a:t>
            </a:r>
            <a:endParaRPr lang="ja-JP" altLang="ja-JP" dirty="0" smtClean="0"/>
          </a:p>
          <a:p>
            <a:r>
              <a:rPr lang="en-US" altLang="ja-JP" dirty="0" smtClean="0"/>
              <a:t>When reviving a tax as an ancient city preservation cooperation tax in 1985, dispute was not settled but resulted even in division of the Kyoto Buddhism Association. In addition, if taxation is carried out to an admission fee, since the financial situation of a religious group is exhibited, it will be easy to become a political issue. The same disturbance also generated Nara and Nikko. Religion and tourism understand a thing indivisible closely as the actual condition also from these disturbances</a:t>
            </a:r>
            <a:r>
              <a:rPr lang="en-US" altLang="ja-JP" dirty="0" smtClean="0"/>
              <a:t>.</a:t>
            </a:r>
            <a:endParaRPr lang="ja-JP" altLang="ja-JP" dirty="0" smtClean="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lang="en-US" altLang="ja-JP" b="1" dirty="0" smtClean="0"/>
              <a:t>Stay tax and Tourism</a:t>
            </a:r>
            <a:endParaRPr kumimoji="1" lang="ja-JP" altLang="en-US" dirty="0"/>
          </a:p>
        </p:txBody>
      </p:sp>
      <p:sp>
        <p:nvSpPr>
          <p:cNvPr id="3" name="コンテンツ プレースホルダ 2"/>
          <p:cNvSpPr>
            <a:spLocks noGrp="1"/>
          </p:cNvSpPr>
          <p:nvPr>
            <p:ph idx="1"/>
          </p:nvPr>
        </p:nvSpPr>
        <p:spPr>
          <a:xfrm>
            <a:off x="0" y="1600200"/>
            <a:ext cx="8964488" cy="5257800"/>
          </a:xfrm>
        </p:spPr>
        <p:txBody>
          <a:bodyPr>
            <a:normAutofit fontScale="85000" lnSpcReduction="20000"/>
          </a:bodyPr>
          <a:lstStyle/>
          <a:p>
            <a:r>
              <a:rPr lang="en-US" altLang="ja-JP" b="1" dirty="0" smtClean="0"/>
              <a:t>The </a:t>
            </a:r>
            <a:r>
              <a:rPr lang="en-US" altLang="ja-JP" b="1" dirty="0" smtClean="0"/>
              <a:t>Ecotourism Propulsion Act</a:t>
            </a:r>
            <a:r>
              <a:rPr lang="en-US" altLang="ja-JP" dirty="0" smtClean="0"/>
              <a:t> aims at promotion of tourism and promotion of environmental education. According to the law, ecotourism is activity for coming into contact with natural tourist attractions with the guide which has knowledge in a natural resource, a tourist considering protection of natural tourist attractions, and deepening the knowledge and understanding about this.</a:t>
            </a:r>
            <a:endParaRPr lang="ja-JP" altLang="ja-JP" dirty="0" smtClean="0"/>
          </a:p>
          <a:p>
            <a:r>
              <a:rPr lang="en-US" altLang="ja-JP" dirty="0" smtClean="0"/>
              <a:t>It is because that The Ecotourism Propulsion Act was enacted as this law has defined act regulation about the natural tourist attractions specified by mayors. However, since the legal definition of ecotourism and the act regulation of ecotourism were not related directly, the regulating act unrelated to tourism for simple environmental protection could be enacted</a:t>
            </a:r>
            <a:r>
              <a:rPr lang="en-US" altLang="ja-JP" dirty="0" smtClean="0"/>
              <a:t>.</a:t>
            </a:r>
            <a:endParaRPr kumimoji="1" lang="ja-JP" alt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5865515"/>
          </a:xfrm>
        </p:spPr>
        <p:txBody>
          <a:bodyPr>
            <a:normAutofit/>
          </a:bodyPr>
          <a:lstStyle/>
          <a:p>
            <a:r>
              <a:rPr lang="en-US" altLang="ja-JP" dirty="0" smtClean="0"/>
              <a:t>Many tourism-related persons were negative to the farmland comprehensive development plan in the </a:t>
            </a:r>
            <a:r>
              <a:rPr lang="en-US" altLang="ja-JP" dirty="0" smtClean="0"/>
              <a:t>20s of Showa, </a:t>
            </a:r>
            <a:r>
              <a:rPr lang="en-US" altLang="ja-JP" dirty="0" smtClean="0"/>
              <a:t>Showa generation after the world war second when food production increase was a national policy. Also about the dam for comprehensive development, recognition that the scene of a hot spring was destroyed was common, and it was apprehensive with whether the amount of water of a mountain stream was secured.</a:t>
            </a:r>
            <a:endParaRPr lang="ja-JP" altLang="ja-JP" dirty="0" smtClean="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fontScale="92500"/>
          </a:bodyPr>
          <a:lstStyle/>
          <a:p>
            <a:r>
              <a:rPr lang="en-US" altLang="ja-JP" dirty="0" smtClean="0"/>
              <a:t>It entered in the 30s, Showa generation and recognition changed suddenly. In the bulletin "wild bird" of the May, 1961 issue, Nakanishi </a:t>
            </a:r>
            <a:r>
              <a:rPr lang="en-US" altLang="ja-JP" dirty="0" err="1" smtClean="0"/>
              <a:t>Godo</a:t>
            </a:r>
            <a:r>
              <a:rPr lang="en-US" altLang="ja-JP" dirty="0" smtClean="0"/>
              <a:t> who is a founder of bird-watching of Japan described "I accuse a tourism boom" and he insisted "Give the nature conservation education which was consistent from the primary schools and junior and senior high schools to the university, and straighten out people."</a:t>
            </a:r>
            <a:endParaRPr lang="ja-JP" altLang="ja-JP" dirty="0" smtClean="0"/>
          </a:p>
          <a:p>
            <a:r>
              <a:rPr lang="en-US" altLang="ja-JP" dirty="0" smtClean="0"/>
              <a:t>Unlike the 20s, Showa generation this was because the recreational activity of city inhabitants became active. However, the land use policy to think that poverty included it represented than tourism action itself by a housing policy will be suitable for the natural destruction. </a:t>
            </a:r>
            <a:endParaRPr lang="ja-JP" altLang="ja-JP" dirty="0" smtClean="0"/>
          </a:p>
          <a:p>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ja-JP" altLang="ja-JP"/>
          </a:p>
        </p:txBody>
      </p:sp>
      <p:sp>
        <p:nvSpPr>
          <p:cNvPr id="31749" name="Rectangle 5"/>
          <p:cNvSpPr>
            <a:spLocks noChangeArrowheads="1"/>
          </p:cNvSpPr>
          <p:nvPr/>
        </p:nvSpPr>
        <p:spPr bwMode="auto">
          <a:xfrm>
            <a:off x="0" y="1919288"/>
            <a:ext cx="9144000" cy="0"/>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31748" name="Object 4"/>
          <p:cNvGraphicFramePr>
            <a:graphicFrameLocks noChangeAspect="1"/>
          </p:cNvGraphicFramePr>
          <p:nvPr/>
        </p:nvGraphicFramePr>
        <p:xfrm>
          <a:off x="0" y="274638"/>
          <a:ext cx="9144000" cy="6884987"/>
        </p:xfrm>
        <a:graphic>
          <a:graphicData uri="http://schemas.openxmlformats.org/presentationml/2006/ole">
            <p:oleObj spid="_x0000_s378882" name="スライド" r:id="rId4" imgW="983048" imgH="736117" progId="PowerPoint.Slide.8">
              <p:embed/>
            </p:oleObj>
          </a:graphicData>
        </a:graphic>
      </p:graphicFrame>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92500" lnSpcReduction="20000"/>
          </a:bodyPr>
          <a:lstStyle/>
          <a:p>
            <a:r>
              <a:rPr lang="en-US" altLang="ja-JP" dirty="0" smtClean="0"/>
              <a:t>The regional improvement by tourism is cried for and the registration activities of world heritage are carried out. However, probably, Nakanishi </a:t>
            </a:r>
            <a:r>
              <a:rPr lang="en-US" altLang="ja-JP" dirty="0" err="1" smtClean="0"/>
              <a:t>Godo</a:t>
            </a:r>
            <a:r>
              <a:rPr lang="en-US" altLang="ja-JP" dirty="0" smtClean="0"/>
              <a:t> was sad about the fallacy of today's ecotourism and world heritage attraction movement, when inside he was subsistence.</a:t>
            </a:r>
            <a:endParaRPr lang="ja-JP" altLang="ja-JP" dirty="0" smtClean="0"/>
          </a:p>
          <a:p>
            <a:r>
              <a:rPr lang="en-US" altLang="ja-JP" dirty="0" smtClean="0"/>
              <a:t>The representation of ecotourism is Galapagos of World Natural Heritage Site No. 1. Since a poor inhabitant's life and protection of a global natural heritage are made compatible, collection of </a:t>
            </a:r>
            <a:r>
              <a:rPr lang="en-US" altLang="ja-JP" dirty="0" smtClean="0">
                <a:solidFill>
                  <a:srgbClr val="FF0000"/>
                </a:solidFill>
              </a:rPr>
              <a:t>a stay tax and act regulation </a:t>
            </a:r>
            <a:r>
              <a:rPr lang="en-US" altLang="ja-JP" dirty="0" smtClean="0"/>
              <a:t>are carried out firmly. The waste by a tourist has still had serious influence on the ecosystem.</a:t>
            </a:r>
            <a:endParaRPr lang="ja-JP" altLang="ja-JP" dirty="0" smtClean="0"/>
          </a:p>
          <a:p>
            <a:r>
              <a:rPr lang="en-US" altLang="ja-JP" dirty="0" smtClean="0"/>
              <a:t>In the case of advanced nation Japan which is not poor, it is not coexistence of environment and tourism and regulation of tourism action and proper management of natural environment are called for first. If the strictness is evaluated, it will develop into the high tourist attractions of added value automatically.</a:t>
            </a:r>
            <a:endParaRPr lang="ja-JP" altLang="ja-JP"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0177" name="Object 1"/>
          <p:cNvGraphicFramePr>
            <a:graphicFrameLocks noChangeAspect="1"/>
          </p:cNvGraphicFramePr>
          <p:nvPr/>
        </p:nvGraphicFramePr>
        <p:xfrm>
          <a:off x="0" y="0"/>
          <a:ext cx="8820472" cy="6657598"/>
        </p:xfrm>
        <a:graphic>
          <a:graphicData uri="http://schemas.openxmlformats.org/presentationml/2006/ole">
            <p:oleObj spid="_x0000_s379906" name="スライド" r:id="rId4" imgW="4570378" imgH="3427533" progId="PowerPoint.Slide.12">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16632"/>
            <a:ext cx="8229600" cy="1512168"/>
          </a:xfrm>
          <a:solidFill>
            <a:schemeClr val="accent6">
              <a:lumMod val="40000"/>
              <a:lumOff val="60000"/>
            </a:schemeClr>
          </a:solidFill>
          <a:ln>
            <a:solidFill>
              <a:schemeClr val="tx1"/>
            </a:solidFill>
          </a:ln>
        </p:spPr>
        <p:txBody>
          <a:bodyPr>
            <a:normAutofit fontScale="90000"/>
          </a:bodyPr>
          <a:lstStyle/>
          <a:p>
            <a:r>
              <a:rPr lang="en-US" altLang="ja-JP" sz="4000" dirty="0" smtClean="0"/>
              <a:t>Basic Law defines "tourism resources“</a:t>
            </a:r>
            <a:br>
              <a:rPr lang="en-US" altLang="ja-JP" sz="4000" dirty="0" smtClean="0"/>
            </a:br>
            <a:r>
              <a:rPr lang="en-US" altLang="ja-JP" sz="2700" dirty="0" smtClean="0"/>
              <a:t> Country is considered as a target for achieving the "protection, training and </a:t>
            </a:r>
            <a:r>
              <a:rPr lang="en-US" altLang="ja-JP" sz="2200" dirty="0" smtClean="0"/>
              <a:t>development."</a:t>
            </a:r>
            <a:endParaRPr lang="ja-JP" altLang="en-US" sz="2200" dirty="0"/>
          </a:p>
        </p:txBody>
      </p:sp>
      <p:sp>
        <p:nvSpPr>
          <p:cNvPr id="71683" name="Rectangle 3"/>
          <p:cNvSpPr>
            <a:spLocks noGrp="1" noChangeArrowheads="1"/>
          </p:cNvSpPr>
          <p:nvPr>
            <p:ph type="body" idx="1"/>
          </p:nvPr>
        </p:nvSpPr>
        <p:spPr>
          <a:xfrm>
            <a:off x="0" y="1600200"/>
            <a:ext cx="9324975" cy="5257800"/>
          </a:xfrm>
        </p:spPr>
        <p:txBody>
          <a:bodyPr>
            <a:normAutofit lnSpcReduction="10000"/>
          </a:bodyPr>
          <a:lstStyle/>
          <a:p>
            <a:r>
              <a:rPr lang="ja-JP" altLang="en-US" dirty="0" smtClean="0"/>
              <a:t>「</a:t>
            </a:r>
            <a:r>
              <a:rPr lang="en-US" altLang="ja-JP" dirty="0" smtClean="0"/>
              <a:t> Cultural heritage (historic sites, scenic beauty, natural monument, etc.) </a:t>
            </a:r>
            <a:r>
              <a:rPr lang="ja-JP" altLang="en-US" dirty="0" smtClean="0"/>
              <a:t>」</a:t>
            </a:r>
            <a:endParaRPr lang="ja-JP" altLang="en-US" dirty="0"/>
          </a:p>
          <a:p>
            <a:r>
              <a:rPr lang="ja-JP" altLang="en-US" dirty="0" smtClean="0"/>
              <a:t>「</a:t>
            </a:r>
            <a:r>
              <a:rPr lang="en-US" altLang="ja-JP" dirty="0" smtClean="0"/>
              <a:t> The </a:t>
            </a:r>
            <a:r>
              <a:rPr lang="en-US" altLang="ja-JP" dirty="0" smtClean="0">
                <a:solidFill>
                  <a:srgbClr val="92D050"/>
                </a:solidFill>
              </a:rPr>
              <a:t>outstanding</a:t>
            </a:r>
            <a:r>
              <a:rPr lang="en-US" altLang="ja-JP" dirty="0" smtClean="0"/>
              <a:t> natural landscape areas </a:t>
            </a:r>
            <a:r>
              <a:rPr lang="ja-JP" altLang="en-US" dirty="0" smtClean="0"/>
              <a:t>」</a:t>
            </a:r>
            <a:endParaRPr lang="ja-JP" altLang="en-US" dirty="0"/>
          </a:p>
          <a:p>
            <a:r>
              <a:rPr lang="ja-JP" altLang="en-US" dirty="0" smtClean="0"/>
              <a:t>「</a:t>
            </a:r>
            <a:r>
              <a:rPr lang="en-US" altLang="ja-JP" dirty="0" smtClean="0"/>
              <a:t> </a:t>
            </a:r>
            <a:r>
              <a:rPr lang="en-US" altLang="ja-JP" dirty="0" err="1" smtClean="0">
                <a:solidFill>
                  <a:srgbClr val="FF0000"/>
                </a:solidFill>
              </a:rPr>
              <a:t>Onsen</a:t>
            </a:r>
            <a:r>
              <a:rPr lang="en-US" altLang="ja-JP" dirty="0" smtClean="0"/>
              <a:t> (Japan unique) </a:t>
            </a:r>
            <a:r>
              <a:rPr lang="ja-JP" altLang="en-US" dirty="0" smtClean="0"/>
              <a:t>」</a:t>
            </a:r>
            <a:endParaRPr lang="ja-JP" altLang="en-US" dirty="0"/>
          </a:p>
          <a:p>
            <a:r>
              <a:rPr lang="ja-JP" altLang="en-US" dirty="0" smtClean="0"/>
              <a:t>「</a:t>
            </a:r>
            <a:r>
              <a:rPr lang="en-US" altLang="ja-JP" dirty="0" smtClean="0"/>
              <a:t> Other, tourism resources related to </a:t>
            </a:r>
            <a:r>
              <a:rPr lang="en-US" altLang="ja-JP" dirty="0" smtClean="0"/>
              <a:t>culture</a:t>
            </a:r>
            <a:r>
              <a:rPr lang="en-US" altLang="ja-JP" dirty="0" smtClean="0"/>
              <a:t>, industry, etc</a:t>
            </a:r>
            <a:r>
              <a:rPr lang="en-US" altLang="ja-JP" dirty="0" smtClean="0"/>
              <a:t>. </a:t>
            </a:r>
            <a:r>
              <a:rPr lang="ja-JP" altLang="en-US" dirty="0" smtClean="0"/>
              <a:t>」</a:t>
            </a:r>
            <a:r>
              <a:rPr lang="en-US" altLang="ja-JP" dirty="0" smtClean="0"/>
              <a:t> (</a:t>
            </a:r>
            <a:r>
              <a:rPr lang="en-US" altLang="ja-JP" dirty="0" smtClean="0">
                <a:solidFill>
                  <a:srgbClr val="FF0000"/>
                </a:solidFill>
              </a:rPr>
              <a:t>Basket clause</a:t>
            </a:r>
            <a:r>
              <a:rPr lang="en-US" altLang="ja-JP" dirty="0" smtClean="0"/>
              <a:t>)</a:t>
            </a:r>
            <a:endParaRPr lang="en-US" altLang="ja-JP" dirty="0" smtClean="0"/>
          </a:p>
          <a:p>
            <a:pPr>
              <a:buNone/>
            </a:pPr>
            <a:r>
              <a:rPr lang="ja-JP" altLang="en-US" sz="2800" dirty="0" smtClean="0"/>
              <a:t>　　　　　　　　　　　　　　　　　　　　　　　</a:t>
            </a:r>
            <a:endParaRPr lang="en-US" altLang="ja-JP" sz="4000" dirty="0">
              <a:solidFill>
                <a:srgbClr val="00B050"/>
              </a:solidFill>
            </a:endParaRPr>
          </a:p>
          <a:p>
            <a:pPr>
              <a:buFontTx/>
              <a:buNone/>
            </a:pPr>
            <a:r>
              <a:rPr lang="ja-JP" altLang="en-US" dirty="0" err="1" smtClean="0"/>
              <a:t>ー</a:t>
            </a:r>
            <a:r>
              <a:rPr lang="en-US" altLang="ja-JP" dirty="0" smtClean="0"/>
              <a:t>Added by Tourism Nation Promotion Basic Law</a:t>
            </a:r>
            <a:r>
              <a:rPr lang="ja-JP" altLang="en-US" dirty="0" err="1" smtClean="0"/>
              <a:t>ー</a:t>
            </a:r>
            <a:endParaRPr lang="ja-JP" altLang="en-US" dirty="0"/>
          </a:p>
          <a:p>
            <a:r>
              <a:rPr lang="ja-JP" altLang="en-US" dirty="0" smtClean="0"/>
              <a:t>「</a:t>
            </a:r>
            <a:r>
              <a:rPr lang="en-US" altLang="ja-JP" dirty="0" smtClean="0"/>
              <a:t> </a:t>
            </a:r>
            <a:r>
              <a:rPr lang="en-US" altLang="ja-JP" dirty="0" smtClean="0">
                <a:solidFill>
                  <a:srgbClr val="92D050"/>
                </a:solidFill>
              </a:rPr>
              <a:t>Historical</a:t>
            </a:r>
            <a:r>
              <a:rPr lang="en-US" altLang="ja-JP" dirty="0" smtClean="0"/>
              <a:t> landscape </a:t>
            </a:r>
            <a:r>
              <a:rPr lang="ja-JP" altLang="en-US" dirty="0" smtClean="0"/>
              <a:t>」</a:t>
            </a:r>
            <a:endParaRPr lang="ja-JP" altLang="en-US" dirty="0"/>
          </a:p>
          <a:p>
            <a:r>
              <a:rPr lang="ja-JP" altLang="en-US" dirty="0" smtClean="0"/>
              <a:t>「</a:t>
            </a:r>
            <a:r>
              <a:rPr lang="en-US" altLang="ja-JP" dirty="0" smtClean="0"/>
              <a:t> </a:t>
            </a:r>
            <a:r>
              <a:rPr lang="en-US" altLang="ja-JP" dirty="0" smtClean="0">
                <a:solidFill>
                  <a:srgbClr val="92D050"/>
                </a:solidFill>
              </a:rPr>
              <a:t>Good </a:t>
            </a:r>
            <a:r>
              <a:rPr lang="en-US" altLang="ja-JP" dirty="0" smtClean="0"/>
              <a:t>landscape </a:t>
            </a:r>
            <a:r>
              <a:rPr lang="ja-JP" altLang="en-US" dirty="0" smtClean="0"/>
              <a:t>」</a:t>
            </a:r>
            <a:endParaRPr lang="ja-JP" alt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049" name="Object 1"/>
          <p:cNvGraphicFramePr>
            <a:graphicFrameLocks noChangeAspect="1"/>
          </p:cNvGraphicFramePr>
          <p:nvPr/>
        </p:nvGraphicFramePr>
        <p:xfrm>
          <a:off x="0" y="0"/>
          <a:ext cx="9057736" cy="6858000"/>
        </p:xfrm>
        <a:graphic>
          <a:graphicData uri="http://schemas.openxmlformats.org/presentationml/2006/ole">
            <p:oleObj spid="_x0000_s380930" name="スライド" r:id="rId4" imgW="4337229" imgH="3250793" progId="PowerPoint.Slide.12">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normAutofit fontScale="90000"/>
          </a:bodyPr>
          <a:lstStyle/>
          <a:p>
            <a:r>
              <a:rPr lang="en-US" altLang="ja-JP" b="1" dirty="0" smtClean="0"/>
              <a:t>World heritage and Hierarchy-</a:t>
            </a:r>
            <a:r>
              <a:rPr lang="en-US" altLang="ja-JP" b="1" dirty="0" err="1" smtClean="0"/>
              <a:t>izing</a:t>
            </a:r>
            <a:r>
              <a:rPr lang="en-US" altLang="ja-JP" b="1" dirty="0" smtClean="0"/>
              <a:t> of tourist </a:t>
            </a:r>
            <a:r>
              <a:rPr lang="en-US" altLang="ja-JP" b="1" dirty="0" smtClean="0"/>
              <a:t>attractions</a:t>
            </a:r>
            <a:endParaRPr kumimoji="1" lang="ja-JP" altLang="en-US" dirty="0"/>
          </a:p>
        </p:txBody>
      </p:sp>
      <p:sp>
        <p:nvSpPr>
          <p:cNvPr id="3" name="コンテンツ プレースホルダ 2"/>
          <p:cNvSpPr>
            <a:spLocks noGrp="1"/>
          </p:cNvSpPr>
          <p:nvPr>
            <p:ph idx="1"/>
          </p:nvPr>
        </p:nvSpPr>
        <p:spPr/>
        <p:txBody>
          <a:bodyPr>
            <a:normAutofit fontScale="32500" lnSpcReduction="20000"/>
          </a:bodyPr>
          <a:lstStyle/>
          <a:p>
            <a:r>
              <a:rPr lang="en-US" altLang="ja-JP" dirty="0" smtClean="0"/>
              <a:t> </a:t>
            </a:r>
            <a:endParaRPr lang="ja-JP" altLang="ja-JP" dirty="0" smtClean="0"/>
          </a:p>
          <a:p>
            <a:r>
              <a:rPr lang="en-US" altLang="ja-JP" dirty="0" smtClean="0"/>
              <a:t>As for tourist attractions, things chosen from wide areas have authority more. It appears that tourist attractions which prefectural governors select have authority compared with the tourist attractions which mayors select, in many cases. They think world heritage is at the top of authority. However, as for the Imperial property (Kyoto Imperial Palace, </a:t>
            </a:r>
            <a:r>
              <a:rPr lang="en-US" altLang="ja-JP" dirty="0" err="1" smtClean="0"/>
              <a:t>Katsura</a:t>
            </a:r>
            <a:r>
              <a:rPr lang="en-US" altLang="ja-JP" dirty="0" smtClean="0"/>
              <a:t> </a:t>
            </a:r>
            <a:r>
              <a:rPr lang="en-US" altLang="ja-JP" dirty="0" err="1" smtClean="0"/>
              <a:t>Rikyu</a:t>
            </a:r>
            <a:r>
              <a:rPr lang="en-US" altLang="ja-JP" dirty="0" smtClean="0"/>
              <a:t>, etc.) and divine works of various religious groups, the person in charge does not dare to participate in this hierarchy-</a:t>
            </a:r>
            <a:r>
              <a:rPr lang="en-US" altLang="ja-JP" dirty="0" err="1" smtClean="0"/>
              <a:t>ization</a:t>
            </a:r>
            <a:r>
              <a:rPr lang="en-US" altLang="ja-JP" dirty="0" smtClean="0"/>
              <a:t> (popularization).</a:t>
            </a:r>
            <a:endParaRPr lang="ja-JP" altLang="ja-JP" dirty="0" smtClean="0"/>
          </a:p>
          <a:p>
            <a:r>
              <a:rPr lang="en-US" altLang="ja-JP" dirty="0" smtClean="0"/>
              <a:t> </a:t>
            </a:r>
            <a:endParaRPr lang="ja-JP" altLang="ja-JP" dirty="0" smtClean="0"/>
          </a:p>
          <a:p>
            <a:r>
              <a:rPr lang="en-US" altLang="ja-JP" dirty="0" smtClean="0"/>
              <a:t>Japan ratified the "Convention for the Protection of World Cultural and Natural Heritage" in 1992. The neglect period from 1975 of treaty effectuation to ratification of treaties was long. After world heritage was reported for tourist attractions to have an effect, attention came to be paid suddenly. The Diet debate for recognition of necessity was also low. </a:t>
            </a:r>
            <a:endParaRPr lang="ja-JP" altLang="ja-JP" dirty="0" smtClean="0"/>
          </a:p>
          <a:p>
            <a:r>
              <a:rPr lang="en-US" altLang="ja-JP" dirty="0" smtClean="0"/>
              <a:t> </a:t>
            </a:r>
            <a:endParaRPr lang="ja-JP" altLang="ja-JP" dirty="0" smtClean="0"/>
          </a:p>
          <a:p>
            <a:r>
              <a:rPr lang="en-US" altLang="ja-JP" dirty="0" smtClean="0"/>
              <a:t>The treaty tends to save world heritage in the whole human. In the capable countries to protect alone like Japan, the need to actually utilize a registration system based on the treaty is relatively low. When </a:t>
            </a:r>
            <a:r>
              <a:rPr lang="en-US" altLang="ja-JP" dirty="0" err="1" smtClean="0"/>
              <a:t>Shirakami</a:t>
            </a:r>
            <a:r>
              <a:rPr lang="en-US" altLang="ja-JP" dirty="0" smtClean="0"/>
              <a:t> mountain range was registered into world heritage, the degree of attention of world heritage was low in Japan. Tourist increase was seen by becoming it, and a world heritage registration campaign activated a world heritage of the </a:t>
            </a:r>
            <a:r>
              <a:rPr lang="en-US" altLang="ja-JP" dirty="0" err="1" smtClean="0"/>
              <a:t>Shirakawa</a:t>
            </a:r>
            <a:r>
              <a:rPr lang="en-US" altLang="ja-JP" dirty="0" smtClean="0"/>
              <a:t> </a:t>
            </a:r>
            <a:r>
              <a:rPr lang="en-US" altLang="ja-JP" dirty="0" err="1" smtClean="0"/>
              <a:t>volost</a:t>
            </a:r>
            <a:r>
              <a:rPr lang="en-US" altLang="ja-JP" dirty="0" smtClean="0"/>
              <a:t>. However, the visitors of world-heritage-</a:t>
            </a:r>
            <a:r>
              <a:rPr lang="en-US" altLang="ja-JP" dirty="0" err="1" smtClean="0"/>
              <a:t>ized</a:t>
            </a:r>
            <a:r>
              <a:rPr lang="en-US" altLang="ja-JP" dirty="0" smtClean="0"/>
              <a:t> </a:t>
            </a:r>
            <a:r>
              <a:rPr lang="en-US" altLang="ja-JP" dirty="0" err="1" smtClean="0"/>
              <a:t>Shiretoko</a:t>
            </a:r>
            <a:r>
              <a:rPr lang="en-US" altLang="ja-JP" dirty="0" smtClean="0"/>
              <a:t> were decreasing in number after registration.</a:t>
            </a:r>
            <a:endParaRPr lang="ja-JP" altLang="ja-JP" dirty="0" smtClean="0"/>
          </a:p>
          <a:p>
            <a:r>
              <a:rPr lang="en-US" altLang="ja-JP" dirty="0" smtClean="0"/>
              <a:t> </a:t>
            </a:r>
            <a:endParaRPr lang="ja-JP" altLang="ja-JP" dirty="0" smtClean="0"/>
          </a:p>
          <a:p>
            <a:r>
              <a:rPr lang="en-US" altLang="ja-JP" dirty="0" smtClean="0"/>
              <a:t>In our country, world heritage is also classified according to the form almost corresponding to the cultural assets which the Cultural Properties Protection Law specifies, and the nature park specified to Natural Parks Law.</a:t>
            </a:r>
            <a:endParaRPr lang="ja-JP" altLang="ja-JP" dirty="0" smtClean="0"/>
          </a:p>
          <a:p>
            <a:r>
              <a:rPr lang="en-US" altLang="ja-JP" dirty="0" smtClean="0"/>
              <a:t> </a:t>
            </a:r>
            <a:endParaRPr lang="ja-JP" altLang="ja-JP" dirty="0" smtClean="0"/>
          </a:p>
          <a:p>
            <a:r>
              <a:rPr lang="en-US" altLang="ja-JP" dirty="0" smtClean="0"/>
              <a:t>Therefore, by the internal dimensions of Japan, not by the World Heritage Convention, we can respond to. However, world heritage registration movements are briskly performed in various parts of Japan because higher authority as tourist attractions is obtained.</a:t>
            </a:r>
            <a:endParaRPr lang="ja-JP" altLang="ja-JP" dirty="0" smtClean="0"/>
          </a:p>
          <a:p>
            <a:r>
              <a:rPr lang="en-US" altLang="ja-JP" dirty="0" smtClean="0"/>
              <a:t> </a:t>
            </a:r>
            <a:endParaRPr lang="ja-JP" altLang="ja-JP" dirty="0" smtClean="0"/>
          </a:p>
          <a:p>
            <a:r>
              <a:rPr lang="en-US" altLang="ja-JP" dirty="0" smtClean="0"/>
              <a:t>If category-</a:t>
            </a:r>
            <a:r>
              <a:rPr lang="en-US" altLang="ja-JP" dirty="0" err="1" smtClean="0"/>
              <a:t>ization</a:t>
            </a:r>
            <a:r>
              <a:rPr lang="en-US" altLang="ja-JP" dirty="0" smtClean="0"/>
              <a:t> of tourist attractions is attained based on the evaluation from foreign countries (especially from western countries), the persuasion for domestic stakeholders becomes easy. At this point it can be said that Japan is not freed from backwardness. I feel that the </a:t>
            </a:r>
            <a:r>
              <a:rPr lang="en-US" altLang="ja-JP" dirty="0" err="1" smtClean="0"/>
              <a:t>hierarchization</a:t>
            </a:r>
            <a:r>
              <a:rPr lang="en-US" altLang="ja-JP" dirty="0" smtClean="0"/>
              <a:t> of cultural assets progresses. A world heritage participates; the world will be put before the first of the turn of "a country, a prefecture and a town" by doing it.</a:t>
            </a:r>
            <a:endParaRPr lang="ja-JP" altLang="ja-JP" dirty="0" smtClean="0"/>
          </a:p>
          <a:p>
            <a:r>
              <a:rPr lang="en-US" altLang="ja-JP" dirty="0" smtClean="0"/>
              <a:t> </a:t>
            </a:r>
            <a:endParaRPr lang="ja-JP" altLang="ja-JP" dirty="0" smtClean="0"/>
          </a:p>
          <a:p>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260648"/>
            <a:ext cx="8820472" cy="1143000"/>
          </a:xfrm>
          <a:ln w="57150">
            <a:solidFill>
              <a:schemeClr val="tx1">
                <a:lumMod val="95000"/>
                <a:lumOff val="5000"/>
              </a:schemeClr>
            </a:solidFill>
          </a:ln>
        </p:spPr>
        <p:txBody>
          <a:bodyPr>
            <a:normAutofit fontScale="90000"/>
          </a:bodyPr>
          <a:lstStyle/>
          <a:p>
            <a:r>
              <a:rPr lang="en-US" altLang="ja-JP" dirty="0" smtClean="0"/>
              <a:t>Japan's situation in 1930 before and after</a:t>
            </a:r>
            <a:endParaRPr lang="ja-JP" altLang="en-US" dirty="0" smtClean="0"/>
          </a:p>
        </p:txBody>
      </p:sp>
      <p:sp>
        <p:nvSpPr>
          <p:cNvPr id="4099" name="Rectangle 3"/>
          <p:cNvSpPr>
            <a:spLocks noGrp="1" noChangeArrowheads="1"/>
          </p:cNvSpPr>
          <p:nvPr>
            <p:ph type="body" idx="1"/>
          </p:nvPr>
        </p:nvSpPr>
        <p:spPr>
          <a:xfrm>
            <a:off x="457200" y="1600200"/>
            <a:ext cx="8507288" cy="5257800"/>
          </a:xfrm>
        </p:spPr>
        <p:txBody>
          <a:bodyPr>
            <a:normAutofit lnSpcReduction="10000"/>
          </a:bodyPr>
          <a:lstStyle/>
          <a:p>
            <a:pPr>
              <a:lnSpc>
                <a:spcPct val="80000"/>
              </a:lnSpc>
            </a:pPr>
            <a:r>
              <a:rPr lang="en-US" altLang="ja-JP" sz="2800" dirty="0" smtClean="0"/>
              <a:t>1905</a:t>
            </a:r>
            <a:r>
              <a:rPr lang="ja-JP" altLang="en-US" sz="2800" dirty="0" smtClean="0"/>
              <a:t>　　</a:t>
            </a:r>
            <a:r>
              <a:rPr lang="en-US" altLang="ja-JP" sz="2800" dirty="0" smtClean="0"/>
              <a:t> Russo-Japanese War End</a:t>
            </a:r>
            <a:endParaRPr lang="ja-JP" altLang="en-US" sz="2800" dirty="0" smtClean="0"/>
          </a:p>
          <a:p>
            <a:pPr>
              <a:lnSpc>
                <a:spcPct val="80000"/>
              </a:lnSpc>
            </a:pPr>
            <a:r>
              <a:rPr lang="en-US" altLang="ja-JP" sz="2800" dirty="0" smtClean="0"/>
              <a:t>1915</a:t>
            </a:r>
            <a:r>
              <a:rPr lang="ja-JP" altLang="en-US" sz="2800" dirty="0" smtClean="0"/>
              <a:t>　　</a:t>
            </a:r>
            <a:r>
              <a:rPr lang="en-US" altLang="ja-JP" sz="2800" dirty="0" smtClean="0"/>
              <a:t> First World War</a:t>
            </a:r>
            <a:endParaRPr lang="ja-JP" altLang="en-US" sz="2800" dirty="0" smtClean="0"/>
          </a:p>
          <a:p>
            <a:pPr>
              <a:lnSpc>
                <a:spcPct val="80000"/>
              </a:lnSpc>
            </a:pPr>
            <a:r>
              <a:rPr lang="en-US" altLang="ja-JP" sz="2800" dirty="0" smtClean="0"/>
              <a:t>1922</a:t>
            </a:r>
            <a:r>
              <a:rPr lang="ja-JP" altLang="en-US" sz="2800" dirty="0" smtClean="0"/>
              <a:t>　　</a:t>
            </a:r>
            <a:r>
              <a:rPr lang="en-US" altLang="ja-JP" sz="2800" dirty="0" smtClean="0"/>
              <a:t> Washington Naval Disarmament </a:t>
            </a:r>
            <a:r>
              <a:rPr lang="en-US" altLang="ja-JP" sz="2800" dirty="0" smtClean="0"/>
              <a:t>Treaty</a:t>
            </a:r>
            <a:endParaRPr lang="ja-JP" altLang="en-US" sz="2800" dirty="0" smtClean="0"/>
          </a:p>
          <a:p>
            <a:pPr>
              <a:lnSpc>
                <a:spcPct val="80000"/>
              </a:lnSpc>
            </a:pPr>
            <a:r>
              <a:rPr lang="en-US" altLang="ja-JP" sz="2800" dirty="0" smtClean="0"/>
              <a:t>1923</a:t>
            </a:r>
            <a:r>
              <a:rPr lang="ja-JP" altLang="en-US" sz="2800" dirty="0" smtClean="0"/>
              <a:t>　　</a:t>
            </a:r>
            <a:r>
              <a:rPr lang="en-US" altLang="ja-JP" sz="2800" dirty="0" smtClean="0"/>
              <a:t> Great </a:t>
            </a:r>
            <a:r>
              <a:rPr lang="en-US" altLang="ja-JP" sz="2800" dirty="0" smtClean="0"/>
              <a:t>Metropolitan </a:t>
            </a:r>
            <a:r>
              <a:rPr lang="en-US" altLang="ja-JP" sz="2800" dirty="0" smtClean="0"/>
              <a:t>A</a:t>
            </a:r>
            <a:r>
              <a:rPr lang="en-US" altLang="ja-JP" sz="2800" dirty="0" smtClean="0"/>
              <a:t>rea </a:t>
            </a:r>
            <a:r>
              <a:rPr lang="en-US" altLang="ja-JP" sz="2800" dirty="0" smtClean="0"/>
              <a:t>Earthquake </a:t>
            </a:r>
            <a:r>
              <a:rPr lang="ja-JP" altLang="en-US" sz="2800" dirty="0" smtClean="0"/>
              <a:t>　</a:t>
            </a:r>
            <a:endParaRPr lang="en-US" altLang="ja-JP" sz="2800" dirty="0" smtClean="0"/>
          </a:p>
          <a:p>
            <a:pPr>
              <a:lnSpc>
                <a:spcPct val="80000"/>
              </a:lnSpc>
            </a:pPr>
            <a:r>
              <a:rPr lang="en-US" altLang="ja-JP" sz="2800" dirty="0" smtClean="0"/>
              <a:t>1925       </a:t>
            </a:r>
            <a:r>
              <a:rPr lang="en-US" altLang="ja-JP" sz="2800" dirty="0" smtClean="0"/>
              <a:t>Universal suffrage</a:t>
            </a:r>
            <a:endParaRPr lang="en-US" altLang="ja-JP" sz="2800" dirty="0" smtClean="0"/>
          </a:p>
          <a:p>
            <a:pPr>
              <a:lnSpc>
                <a:spcPct val="80000"/>
              </a:lnSpc>
            </a:pPr>
            <a:r>
              <a:rPr lang="en-US" altLang="ja-JP" sz="2800" dirty="0" smtClean="0">
                <a:solidFill>
                  <a:srgbClr val="FF0000"/>
                </a:solidFill>
              </a:rPr>
              <a:t>1929</a:t>
            </a:r>
            <a:r>
              <a:rPr lang="ja-JP" altLang="en-US" sz="2800" dirty="0" smtClean="0"/>
              <a:t>　　</a:t>
            </a:r>
            <a:r>
              <a:rPr lang="en-US" altLang="ja-JP" sz="2800" dirty="0" smtClean="0">
                <a:solidFill>
                  <a:srgbClr val="FF0000"/>
                </a:solidFill>
              </a:rPr>
              <a:t> National Treasure Preservation Act</a:t>
            </a:r>
            <a:endParaRPr lang="ja-JP" altLang="en-US" sz="2800" dirty="0" smtClean="0">
              <a:solidFill>
                <a:srgbClr val="FF0000"/>
              </a:solidFill>
            </a:endParaRPr>
          </a:p>
          <a:p>
            <a:pPr>
              <a:lnSpc>
                <a:spcPct val="80000"/>
              </a:lnSpc>
            </a:pPr>
            <a:r>
              <a:rPr lang="ja-JP" altLang="en-US" sz="2800" dirty="0" smtClean="0"/>
              <a:t>　　　　　</a:t>
            </a:r>
            <a:r>
              <a:rPr lang="en-US" altLang="ja-JP" sz="2800" dirty="0" smtClean="0"/>
              <a:t> World depression</a:t>
            </a:r>
            <a:endParaRPr lang="ja-JP" altLang="en-US" sz="2800" dirty="0" smtClean="0"/>
          </a:p>
          <a:p>
            <a:pPr>
              <a:lnSpc>
                <a:spcPct val="80000"/>
              </a:lnSpc>
            </a:pPr>
            <a:r>
              <a:rPr lang="en-US" altLang="ja-JP" sz="2800" dirty="0" smtClean="0">
                <a:solidFill>
                  <a:srgbClr val="FF0000"/>
                </a:solidFill>
              </a:rPr>
              <a:t>1930</a:t>
            </a:r>
            <a:r>
              <a:rPr lang="ja-JP" altLang="en-US" sz="2800" dirty="0" smtClean="0"/>
              <a:t>　　</a:t>
            </a:r>
            <a:r>
              <a:rPr lang="en-US" altLang="ja-JP" sz="2800" dirty="0" smtClean="0">
                <a:solidFill>
                  <a:srgbClr val="FF0000"/>
                </a:solidFill>
              </a:rPr>
              <a:t>Board of Tourist </a:t>
            </a:r>
            <a:r>
              <a:rPr lang="en-US" altLang="ja-JP" sz="2800" dirty="0" smtClean="0">
                <a:solidFill>
                  <a:srgbClr val="FF0000"/>
                </a:solidFill>
              </a:rPr>
              <a:t>I</a:t>
            </a:r>
            <a:r>
              <a:rPr lang="en-US" altLang="ja-JP" sz="2800" dirty="0" smtClean="0">
                <a:solidFill>
                  <a:srgbClr val="FF0000"/>
                </a:solidFill>
              </a:rPr>
              <a:t>ndustry</a:t>
            </a:r>
            <a:r>
              <a:rPr lang="ja-JP" altLang="en-US" sz="2800" dirty="0" err="1" smtClean="0"/>
              <a:t>、</a:t>
            </a:r>
            <a:r>
              <a:rPr lang="en-US" altLang="ja-JP" sz="2800" dirty="0" smtClean="0"/>
              <a:t> Trade </a:t>
            </a:r>
            <a:r>
              <a:rPr lang="en-US" altLang="ja-JP" sz="2800" dirty="0" smtClean="0"/>
              <a:t>Department</a:t>
            </a:r>
            <a:endParaRPr lang="en-US" altLang="ja-JP" sz="2800" dirty="0" smtClean="0"/>
          </a:p>
          <a:p>
            <a:pPr>
              <a:lnSpc>
                <a:spcPct val="80000"/>
              </a:lnSpc>
            </a:pPr>
            <a:r>
              <a:rPr lang="ja-JP" altLang="en-US" sz="2800" dirty="0" smtClean="0"/>
              <a:t>　　　　　</a:t>
            </a:r>
            <a:r>
              <a:rPr lang="en-US" altLang="ja-JP" sz="2800" dirty="0" smtClean="0"/>
              <a:t> Kyoto City Tourism </a:t>
            </a:r>
            <a:r>
              <a:rPr lang="en-US" altLang="ja-JP" sz="2800" dirty="0" smtClean="0"/>
              <a:t>Division</a:t>
            </a:r>
            <a:endParaRPr lang="ja-JP" altLang="en-US" sz="2800" dirty="0" smtClean="0"/>
          </a:p>
          <a:p>
            <a:pPr>
              <a:lnSpc>
                <a:spcPct val="80000"/>
              </a:lnSpc>
            </a:pPr>
            <a:r>
              <a:rPr lang="ja-JP" altLang="en-US" sz="2800" dirty="0" smtClean="0"/>
              <a:t>　　　　　</a:t>
            </a:r>
            <a:r>
              <a:rPr lang="en-US" altLang="ja-JP" sz="2800" dirty="0" smtClean="0"/>
              <a:t> London Naval Disarmament </a:t>
            </a:r>
            <a:r>
              <a:rPr lang="en-US" altLang="ja-JP" sz="2800" dirty="0" smtClean="0"/>
              <a:t>Treaty </a:t>
            </a:r>
            <a:r>
              <a:rPr lang="ja-JP" altLang="en-US" sz="2800" dirty="0" smtClean="0"/>
              <a:t>　</a:t>
            </a:r>
            <a:endParaRPr lang="en-US" altLang="ja-JP" sz="2800" dirty="0" smtClean="0"/>
          </a:p>
          <a:p>
            <a:pPr>
              <a:lnSpc>
                <a:spcPct val="80000"/>
              </a:lnSpc>
            </a:pPr>
            <a:r>
              <a:rPr lang="en-US" altLang="ja-JP" sz="2800" dirty="0" smtClean="0"/>
              <a:t>                Export </a:t>
            </a:r>
            <a:r>
              <a:rPr lang="en-US" altLang="ja-JP" sz="2800" dirty="0" smtClean="0"/>
              <a:t>release of gold </a:t>
            </a:r>
            <a:endParaRPr lang="en-US" altLang="ja-JP" sz="2800" dirty="0" smtClean="0"/>
          </a:p>
          <a:p>
            <a:pPr>
              <a:lnSpc>
                <a:spcPct val="80000"/>
              </a:lnSpc>
            </a:pPr>
            <a:r>
              <a:rPr lang="en-US" altLang="ja-JP" sz="2800" dirty="0" smtClean="0">
                <a:solidFill>
                  <a:srgbClr val="FF0000"/>
                </a:solidFill>
              </a:rPr>
              <a:t>1931</a:t>
            </a:r>
            <a:r>
              <a:rPr lang="ja-JP" altLang="en-US" sz="2800" dirty="0" smtClean="0"/>
              <a:t>　　</a:t>
            </a:r>
            <a:r>
              <a:rPr lang="en-US" altLang="ja-JP" sz="2800" dirty="0" smtClean="0"/>
              <a:t> </a:t>
            </a:r>
            <a:r>
              <a:rPr lang="en-US" altLang="ja-JP" sz="2800" dirty="0" smtClean="0">
                <a:solidFill>
                  <a:srgbClr val="FF0000"/>
                </a:solidFill>
              </a:rPr>
              <a:t>National Parks Law </a:t>
            </a:r>
            <a:r>
              <a:rPr lang="ja-JP" altLang="en-US" sz="2800" dirty="0" smtClean="0"/>
              <a:t>　</a:t>
            </a:r>
            <a:r>
              <a:rPr lang="en-US" altLang="ja-JP" sz="2800" dirty="0" smtClean="0"/>
              <a:t> Gold export re-ban</a:t>
            </a:r>
            <a:endParaRPr lang="ja-JP" altLang="en-US" sz="2800" dirty="0" smtClean="0"/>
          </a:p>
          <a:p>
            <a:pPr>
              <a:lnSpc>
                <a:spcPct val="80000"/>
              </a:lnSpc>
            </a:pPr>
            <a:r>
              <a:rPr lang="ja-JP" altLang="en-US" sz="2800" dirty="0" smtClean="0"/>
              <a:t>　　　　　</a:t>
            </a:r>
            <a:r>
              <a:rPr lang="en-US" altLang="ja-JP" sz="2800" dirty="0" smtClean="0"/>
              <a:t> Manchurian Incident</a:t>
            </a:r>
            <a:endParaRPr lang="ja-JP" altLang="en-US" sz="28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57150">
            <a:solidFill>
              <a:schemeClr val="tx1"/>
            </a:solidFill>
          </a:ln>
        </p:spPr>
        <p:txBody>
          <a:bodyPr>
            <a:normAutofit/>
          </a:bodyPr>
          <a:lstStyle/>
          <a:p>
            <a:r>
              <a:rPr lang="en-US" altLang="ja-JP" dirty="0" smtClean="0"/>
              <a:t>The </a:t>
            </a:r>
            <a:r>
              <a:rPr lang="en-US" altLang="ja-JP" dirty="0" smtClean="0"/>
              <a:t>flooding of </a:t>
            </a:r>
            <a:r>
              <a:rPr lang="en-US" altLang="ja-JP" b="1" dirty="0" smtClean="0"/>
              <a:t>hyphen </a:t>
            </a:r>
            <a:r>
              <a:rPr lang="en-US" altLang="ja-JP" b="1" dirty="0" smtClean="0"/>
              <a:t>tourism</a:t>
            </a:r>
            <a:endParaRPr kumimoji="1" lang="ja-JP" altLang="en-US" dirty="0"/>
          </a:p>
        </p:txBody>
      </p:sp>
      <p:sp>
        <p:nvSpPr>
          <p:cNvPr id="3" name="コンテンツ プレースホルダ 2"/>
          <p:cNvSpPr>
            <a:spLocks noGrp="1"/>
          </p:cNvSpPr>
          <p:nvPr>
            <p:ph idx="1"/>
          </p:nvPr>
        </p:nvSpPr>
        <p:spPr>
          <a:xfrm>
            <a:off x="0" y="1268760"/>
            <a:ext cx="9144000" cy="5589240"/>
          </a:xfrm>
        </p:spPr>
        <p:txBody>
          <a:bodyPr>
            <a:normAutofit fontScale="85000" lnSpcReduction="20000"/>
          </a:bodyPr>
          <a:lstStyle/>
          <a:p>
            <a:r>
              <a:rPr lang="en-US" altLang="ja-JP" dirty="0" smtClean="0"/>
              <a:t> </a:t>
            </a:r>
            <a:r>
              <a:rPr lang="en-US" altLang="ja-JP" dirty="0" smtClean="0"/>
              <a:t>Many </a:t>
            </a:r>
            <a:r>
              <a:rPr lang="en-US" altLang="ja-JP" dirty="0" smtClean="0"/>
              <a:t>words using tourism are coined. I named "anything tourism" to this phenomenon. I think the reason this word can be used together with many words is that the concept of tourism is on the basis of a difference. In that point there is a commonality with term "information".</a:t>
            </a:r>
            <a:endParaRPr lang="ja-JP" altLang="ja-JP" dirty="0" smtClean="0"/>
          </a:p>
          <a:p>
            <a:r>
              <a:rPr lang="en-US" altLang="ja-JP" dirty="0" smtClean="0"/>
              <a:t> </a:t>
            </a:r>
            <a:r>
              <a:rPr lang="en-US" altLang="ja-JP" dirty="0" smtClean="0"/>
              <a:t>While </a:t>
            </a:r>
            <a:r>
              <a:rPr lang="en-US" altLang="ja-JP" dirty="0" smtClean="0"/>
              <a:t>systematizing sociology, Sociologist Karl Mannheim called special sociology to handle specific field “hyphen sociology”, in form in contraposition to “general sociology” to handle social general principles. In sociological field, only the number of domains including "city - sociology -" "family - sociology -" may be made. Then will general tourism studies to handle a maxim of the tourism to </a:t>
            </a:r>
            <a:r>
              <a:rPr lang="en-US" altLang="ja-JP" dirty="0" err="1" smtClean="0"/>
              <a:t>contrapose</a:t>
            </a:r>
            <a:r>
              <a:rPr lang="en-US" altLang="ja-JP" dirty="0" smtClean="0"/>
              <a:t> against hyphen tourism studies exist? If general tourism studies do not exist, hyphen tourism studies may not exist.</a:t>
            </a:r>
            <a:endParaRPr lang="ja-JP" altLang="ja-JP" dirty="0" smtClean="0"/>
          </a:p>
          <a:p>
            <a:r>
              <a:rPr lang="en-US" altLang="ja-JP" dirty="0" smtClean="0"/>
              <a:t> </a:t>
            </a:r>
            <a:r>
              <a:rPr lang="en-US" altLang="ja-JP" dirty="0" smtClean="0"/>
              <a:t>About </a:t>
            </a:r>
            <a:r>
              <a:rPr lang="en-US" altLang="ja-JP" dirty="0" smtClean="0"/>
              <a:t>words as a kind of hyphen-tourism coined newly, these may be classified in three patterns. </a:t>
            </a:r>
            <a:endParaRPr lang="ja-JP" altLang="ja-JP"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fontScale="90000"/>
          </a:bodyPr>
          <a:lstStyle/>
          <a:p>
            <a:r>
              <a:rPr lang="en-US" altLang="ja-JP" dirty="0" smtClean="0"/>
              <a:t>Number of visitors representing the charm of the city</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lstStyle/>
          <a:p>
            <a:r>
              <a:rPr lang="en-US" altLang="ja-JP" dirty="0" smtClean="0"/>
              <a:t>The </a:t>
            </a:r>
            <a:r>
              <a:rPr lang="en-US" altLang="ja-JP" dirty="0" smtClean="0"/>
              <a:t>most number of visitors in the </a:t>
            </a:r>
            <a:r>
              <a:rPr lang="en-US" altLang="ja-JP" dirty="0" smtClean="0"/>
              <a:t>world.</a:t>
            </a:r>
            <a:r>
              <a:rPr lang="en-US" altLang="ja-JP" dirty="0" smtClean="0"/>
              <a:t> Controversy </a:t>
            </a:r>
            <a:r>
              <a:rPr lang="en-US" altLang="ja-JP" dirty="0" smtClean="0"/>
              <a:t>between mayor of London </a:t>
            </a:r>
            <a:r>
              <a:rPr lang="en-US" altLang="ja-JP" dirty="0" smtClean="0"/>
              <a:t>and </a:t>
            </a:r>
            <a:r>
              <a:rPr lang="en-US" altLang="ja-JP" dirty="0" smtClean="0"/>
              <a:t>may of Paris</a:t>
            </a:r>
            <a:r>
              <a:rPr lang="en-US" altLang="ja-JP" dirty="0" smtClean="0"/>
              <a:t>. </a:t>
            </a:r>
            <a:endParaRPr lang="en-US" altLang="ja-JP" dirty="0" smtClean="0"/>
          </a:p>
          <a:p>
            <a:r>
              <a:rPr lang="en-US" altLang="ja-JP" dirty="0" smtClean="0"/>
              <a:t>Remarks of Governor of </a:t>
            </a:r>
            <a:r>
              <a:rPr lang="en-US" altLang="ja-JP" dirty="0" smtClean="0"/>
              <a:t>Tokyo "</a:t>
            </a:r>
            <a:r>
              <a:rPr lang="en-US" altLang="ja-JP" dirty="0" smtClean="0"/>
              <a:t> Rival is </a:t>
            </a:r>
            <a:r>
              <a:rPr lang="en-US" altLang="ja-JP" dirty="0" smtClean="0"/>
              <a:t>New </a:t>
            </a:r>
            <a:r>
              <a:rPr lang="en-US" altLang="ja-JP" dirty="0" smtClean="0"/>
              <a:t>York, London, Paris</a:t>
            </a:r>
            <a:r>
              <a:rPr lang="en-US" altLang="ja-JP" dirty="0" smtClean="0"/>
              <a:t>".</a:t>
            </a:r>
          </a:p>
          <a:p>
            <a:r>
              <a:rPr lang="en-US" altLang="ja-JP" dirty="0" smtClean="0"/>
              <a:t>Travel balance in international balance of payments, the small extremely digit, </a:t>
            </a:r>
            <a:r>
              <a:rPr lang="en-US" altLang="ja-JP" dirty="0" smtClean="0"/>
              <a:t>as </a:t>
            </a:r>
            <a:r>
              <a:rPr lang="en-US" altLang="ja-JP" dirty="0" smtClean="0"/>
              <a:t>compared to the capital balance and technical fee </a:t>
            </a:r>
            <a:r>
              <a:rPr lang="en-US" altLang="ja-JP" dirty="0" smtClean="0"/>
              <a:t>balance.</a:t>
            </a: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8964488" cy="6669360"/>
          </a:xfrm>
        </p:spPr>
        <p:txBody>
          <a:bodyPr>
            <a:normAutofit fontScale="92500" lnSpcReduction="10000"/>
          </a:bodyPr>
          <a:lstStyle/>
          <a:p>
            <a:r>
              <a:rPr lang="en-US" altLang="ja-JP" b="1" dirty="0" smtClean="0"/>
              <a:t>(The first pattern)</a:t>
            </a:r>
            <a:endParaRPr lang="ja-JP" altLang="ja-JP" b="1" dirty="0" smtClean="0"/>
          </a:p>
          <a:p>
            <a:r>
              <a:rPr lang="en-US" altLang="ja-JP" dirty="0" smtClean="0"/>
              <a:t>Tourism changed as the words that a positive impression leaned on. Therefore, by being combined with tourism, words of the negative image such as slum, dark etc., are accepted in the society.</a:t>
            </a:r>
            <a:endParaRPr lang="ja-JP" altLang="ja-JP" dirty="0" smtClean="0"/>
          </a:p>
          <a:p>
            <a:r>
              <a:rPr lang="en-US" altLang="ja-JP" b="1" dirty="0" smtClean="0"/>
              <a:t>(</a:t>
            </a:r>
            <a:r>
              <a:rPr lang="en-US" altLang="ja-JP" b="1" dirty="0" smtClean="0"/>
              <a:t>The second pattern)</a:t>
            </a:r>
            <a:endParaRPr lang="ja-JP" altLang="ja-JP" b="1" dirty="0" smtClean="0"/>
          </a:p>
          <a:p>
            <a:r>
              <a:rPr lang="en-US" altLang="ja-JP" dirty="0" smtClean="0"/>
              <a:t>Words of the field where it is recognized that tourism is detrimental clearly are combined with tourism. Eco-tourism and ethnic culture tourism are representatives.</a:t>
            </a:r>
            <a:endParaRPr lang="ja-JP" altLang="ja-JP" dirty="0" smtClean="0"/>
          </a:p>
          <a:p>
            <a:r>
              <a:rPr lang="en-US" altLang="ja-JP" b="1" dirty="0" smtClean="0"/>
              <a:t> </a:t>
            </a:r>
            <a:r>
              <a:rPr lang="en-US" altLang="ja-JP" b="1" dirty="0" smtClean="0"/>
              <a:t>(</a:t>
            </a:r>
            <a:r>
              <a:rPr lang="en-US" altLang="ja-JP" b="1" dirty="0" smtClean="0"/>
              <a:t>The third pattern)</a:t>
            </a:r>
            <a:endParaRPr lang="ja-JP" altLang="ja-JP" b="1" dirty="0" smtClean="0"/>
          </a:p>
          <a:p>
            <a:r>
              <a:rPr lang="en-US" altLang="ja-JP" dirty="0" smtClean="0"/>
              <a:t>Words that combined a value-neutrality-like word with tourism mutually. There are many examples and medical tourism is a representative.</a:t>
            </a:r>
            <a:endParaRPr lang="ja-JP" altLang="ja-JP" dirty="0" smtClean="0"/>
          </a:p>
          <a:p>
            <a:endParaRPr lang="ja-JP" altLang="en-US" dirty="0" smtClean="0"/>
          </a:p>
          <a:p>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lstStyle/>
          <a:p>
            <a:r>
              <a:rPr kumimoji="1" lang="en-US" altLang="ja-JP" dirty="0" smtClean="0"/>
              <a:t>Dark tourism</a:t>
            </a:r>
            <a:endParaRPr kumimoji="1" lang="ja-JP" altLang="en-US" dirty="0"/>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2225" name="Object 1"/>
          <p:cNvGraphicFramePr>
            <a:graphicFrameLocks noChangeAspect="1"/>
          </p:cNvGraphicFramePr>
          <p:nvPr/>
        </p:nvGraphicFramePr>
        <p:xfrm>
          <a:off x="237389" y="1628800"/>
          <a:ext cx="4550635" cy="3412976"/>
        </p:xfrm>
        <a:graphic>
          <a:graphicData uri="http://schemas.openxmlformats.org/presentationml/2006/ole">
            <p:oleObj spid="_x0000_s381954" name="スライド" r:id="rId4" imgW="4570378" imgH="3427533" progId="PowerPoint.Slide.12">
              <p:embed/>
            </p:oleObj>
          </a:graphicData>
        </a:graphic>
      </p:graphicFrame>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2227" name="Object 3"/>
          <p:cNvGraphicFramePr>
            <a:graphicFrameLocks noChangeAspect="1"/>
          </p:cNvGraphicFramePr>
          <p:nvPr/>
        </p:nvGraphicFramePr>
        <p:xfrm>
          <a:off x="4266667" y="3217239"/>
          <a:ext cx="4841837" cy="3640761"/>
        </p:xfrm>
        <a:graphic>
          <a:graphicData uri="http://schemas.openxmlformats.org/presentationml/2006/ole">
            <p:oleObj spid="_x0000_s381955" name="スライド" r:id="rId5" imgW="4570378" imgH="3427533" progId="PowerPoint.Slide.12">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85000" lnSpcReduction="20000"/>
          </a:bodyPr>
          <a:lstStyle/>
          <a:p>
            <a:r>
              <a:rPr lang="en-US" altLang="ja-JP" dirty="0" smtClean="0"/>
              <a:t>Generally, the detested thing becomes a tourist attraction. It is classified as a dark tourism, according to the tourism which responds to the instinct which asks for a stimulus of the human being of curiosity. In the times when it was thought that the tourism was a show, the tourism could not have so-called policy laundering effect and was treated like a person of shade. After the proposal of the tourism nation by Prime Minister Koizumi </a:t>
            </a:r>
            <a:r>
              <a:rPr lang="en-US" altLang="ja-JP" dirty="0" err="1" smtClean="0"/>
              <a:t>Junichiro</a:t>
            </a:r>
            <a:r>
              <a:rPr lang="en-US" altLang="ja-JP" dirty="0" smtClean="0"/>
              <a:t>, tourism changed to the thing which a positive impression leaned on. Therefore, when the words of minus images, such as dark, a casino, sex, and a slum, combined with tourism, the effect that by which </a:t>
            </a:r>
            <a:r>
              <a:rPr lang="en-US" altLang="ja-JP" b="1" dirty="0" smtClean="0"/>
              <a:t>shade person treatment </a:t>
            </a:r>
            <a:r>
              <a:rPr lang="en-US" altLang="ja-JP" dirty="0" smtClean="0"/>
              <a:t>was carried out becomes easy to accept in society came out.</a:t>
            </a:r>
            <a:endParaRPr lang="ja-JP" altLang="ja-JP" dirty="0" smtClean="0"/>
          </a:p>
          <a:p>
            <a:r>
              <a:rPr lang="en-US" altLang="ja-JP" dirty="0" smtClean="0">
                <a:solidFill>
                  <a:srgbClr val="FF0000"/>
                </a:solidFill>
              </a:rPr>
              <a:t>The </a:t>
            </a:r>
            <a:r>
              <a:rPr lang="en-US" altLang="ja-JP" dirty="0" smtClean="0">
                <a:solidFill>
                  <a:srgbClr val="FF0000"/>
                </a:solidFill>
              </a:rPr>
              <a:t>A-bomb memorial dome</a:t>
            </a:r>
            <a:r>
              <a:rPr lang="en-US" altLang="ja-JP" dirty="0" smtClean="0"/>
              <a:t>, Auschwitz concentration camp, </a:t>
            </a:r>
            <a:r>
              <a:rPr lang="en-US" altLang="ja-JP" dirty="0" err="1" smtClean="0"/>
              <a:t>Gole</a:t>
            </a:r>
            <a:r>
              <a:rPr lang="en-US" altLang="ja-JP" dirty="0" smtClean="0"/>
              <a:t> Island which was the bases of slave trade, </a:t>
            </a:r>
            <a:r>
              <a:rPr lang="en-US" altLang="ja-JP" dirty="0" err="1" smtClean="0"/>
              <a:t>Robben</a:t>
            </a:r>
            <a:r>
              <a:rPr lang="en-US" altLang="ja-JP" dirty="0" smtClean="0"/>
              <a:t> Island where the prison house of President Mandela was carried out, etc. are often mentioned as negative world heritage. The old battlefield, the remains of a prison, and the remains of a concentration camp is a concrete representative case of dark tourism</a:t>
            </a:r>
            <a:r>
              <a:rPr lang="en-US" altLang="ja-JP" dirty="0" smtClean="0"/>
              <a:t>.</a:t>
            </a:r>
            <a:endParaRPr lang="ja-JP" altLang="ja-JP"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62500" lnSpcReduction="20000"/>
          </a:bodyPr>
          <a:lstStyle/>
          <a:p>
            <a:r>
              <a:rPr lang="en-US" altLang="ja-JP" dirty="0" smtClean="0"/>
              <a:t>The Guam tourism was started from old </a:t>
            </a:r>
            <a:r>
              <a:rPr lang="en-US" altLang="ja-JP" dirty="0" smtClean="0">
                <a:solidFill>
                  <a:srgbClr val="FF0000"/>
                </a:solidFill>
              </a:rPr>
              <a:t>battlefield tourism</a:t>
            </a:r>
            <a:r>
              <a:rPr lang="en-US" altLang="ja-JP" dirty="0" smtClean="0"/>
              <a:t>. In Japan, the </a:t>
            </a:r>
            <a:r>
              <a:rPr lang="en-US" altLang="ja-JP" dirty="0" err="1" smtClean="0"/>
              <a:t>Abashiri</a:t>
            </a:r>
            <a:r>
              <a:rPr lang="en-US" altLang="ja-JP" dirty="0" smtClean="0"/>
              <a:t> prison was exhibited as </a:t>
            </a:r>
            <a:r>
              <a:rPr lang="en-US" altLang="ja-JP" dirty="0" err="1" smtClean="0"/>
              <a:t>Abashiri</a:t>
            </a:r>
            <a:r>
              <a:rPr lang="en-US" altLang="ja-JP" dirty="0" smtClean="0"/>
              <a:t> Prison Museum, and a part of Kanazawa prison was reconstructed in Museum Meiji-village of Aichi Prefecture. Probably, the CEO of Nagoya Railroad company of those days had farseeing intelligence rather than the tourism policy of Kanazawa city of those days was unripe. Thus, the phenomenon in which memory of violence thins in the process in which a prison, a concentration camp, an old battlefield, etc. are commercialized. Masahiro </a:t>
            </a:r>
            <a:r>
              <a:rPr lang="en-US" altLang="ja-JP" dirty="0" err="1" smtClean="0"/>
              <a:t>Ogino</a:t>
            </a:r>
            <a:r>
              <a:rPr lang="en-US" altLang="ja-JP" dirty="0" smtClean="0"/>
              <a:t> called it “disinfection”.</a:t>
            </a:r>
            <a:endParaRPr lang="ja-JP" altLang="ja-JP" dirty="0" smtClean="0"/>
          </a:p>
          <a:p>
            <a:r>
              <a:rPr lang="en-US" altLang="ja-JP" dirty="0" smtClean="0"/>
              <a:t> </a:t>
            </a:r>
            <a:r>
              <a:rPr lang="en-US" altLang="ja-JP" dirty="0" smtClean="0"/>
              <a:t>Hiroshima </a:t>
            </a:r>
            <a:r>
              <a:rPr lang="en-US" altLang="ja-JP" dirty="0" smtClean="0"/>
              <a:t>City and Japanese Government were negative to world-heritage-</a:t>
            </a:r>
            <a:r>
              <a:rPr lang="en-US" altLang="ja-JP" dirty="0" err="1" smtClean="0"/>
              <a:t>izing</a:t>
            </a:r>
            <a:r>
              <a:rPr lang="en-US" altLang="ja-JP" dirty="0" smtClean="0"/>
              <a:t> of the A-bomb memorial dome at first. Although it was because political consideration of not wanting to stimulate the United States, China, and South Korea was working strongly, it was registered in 1996. About the old Korea governor-general's office government building, South Korean public opinion shook between withdrawal and transfer preservation. Eventually, the building was removed and the scene which can overlook </a:t>
            </a:r>
            <a:r>
              <a:rPr lang="en-US" altLang="ja-JP" dirty="0" err="1" smtClean="0"/>
              <a:t>Kyong-bokkung</a:t>
            </a:r>
            <a:r>
              <a:rPr lang="en-US" altLang="ja-JP" dirty="0" smtClean="0"/>
              <a:t> was chosen. A slum as an example of the policy which went wrong, the nuclear power generation institution used as decommissioning, and the public facility and tourist facilities that were ruins-</a:t>
            </a:r>
            <a:r>
              <a:rPr lang="en-US" altLang="ja-JP" dirty="0" err="1" smtClean="0"/>
              <a:t>ized</a:t>
            </a:r>
            <a:r>
              <a:rPr lang="en-US" altLang="ja-JP" dirty="0" smtClean="0"/>
              <a:t> are also the representative cases of dark tourism. However, disinfection is not completed yet. </a:t>
            </a:r>
            <a:endParaRPr lang="ja-JP" altLang="ja-JP" dirty="0" smtClean="0"/>
          </a:p>
          <a:p>
            <a:r>
              <a:rPr lang="en-US" altLang="ja-JP" dirty="0" smtClean="0"/>
              <a:t> </a:t>
            </a:r>
            <a:r>
              <a:rPr lang="en-US" altLang="ja-JP" dirty="0" smtClean="0"/>
              <a:t>The </a:t>
            </a:r>
            <a:r>
              <a:rPr lang="en-US" altLang="ja-JP" dirty="0" smtClean="0"/>
              <a:t>disaster itself, not to mention before disinfection, may turn into tourist attractions. There is testimony that the young people's association member which has come up to Tokyo from rural areas for relief hangs a camera on a head, and is copying and walking, in case of the Great Kanto Earthquake. Although it is because the attractive photographic subject was overflowing, the rumor of having been beaten up by refugees is also recorded. </a:t>
            </a:r>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smtClean="0"/>
              <a:t>軍艦島（端島）</a:t>
            </a:r>
            <a:endParaRPr kumimoji="1" lang="ja-JP" altLang="en-US" dirty="0"/>
          </a:p>
        </p:txBody>
      </p:sp>
      <p:sp>
        <p:nvSpPr>
          <p:cNvPr id="3" name="コンテンツ プレースホルダ 2"/>
          <p:cNvSpPr>
            <a:spLocks noGrp="1"/>
          </p:cNvSpPr>
          <p:nvPr>
            <p:ph idx="1"/>
          </p:nvPr>
        </p:nvSpPr>
        <p:spPr/>
        <p:txBody>
          <a:bodyPr>
            <a:normAutofit fontScale="47500" lnSpcReduction="20000"/>
          </a:bodyPr>
          <a:lstStyle/>
          <a:p>
            <a:r>
              <a:rPr lang="ja-JP" altLang="ja-JP" dirty="0" smtClean="0"/>
              <a:t>「九州・山口の近代化産業遺産群」の一部として、世界遺産暫定リストに追加記載されることが決まり、</a:t>
            </a:r>
            <a:r>
              <a:rPr lang="en-US" altLang="ja-JP" dirty="0" smtClean="0"/>
              <a:t>2009</a:t>
            </a:r>
            <a:r>
              <a:rPr lang="ja-JP" altLang="ja-JP" dirty="0" smtClean="0"/>
              <a:t>年</a:t>
            </a:r>
            <a:r>
              <a:rPr lang="en-US" altLang="ja-JP" dirty="0" smtClean="0"/>
              <a:t>1</a:t>
            </a:r>
            <a:r>
              <a:rPr lang="ja-JP" altLang="ja-JP" dirty="0" smtClean="0"/>
              <a:t>月に記載された。しかし、</a:t>
            </a:r>
            <a:r>
              <a:rPr lang="en-US" altLang="ja-JP" dirty="0" smtClean="0"/>
              <a:t>2015</a:t>
            </a:r>
            <a:r>
              <a:rPr lang="ja-JP" altLang="ja-JP" dirty="0" smtClean="0"/>
              <a:t>年</a:t>
            </a:r>
            <a:r>
              <a:rPr lang="en-US" altLang="ja-JP" dirty="0" smtClean="0"/>
              <a:t>3</a:t>
            </a:r>
            <a:r>
              <a:rPr lang="ja-JP" altLang="ja-JP" dirty="0" smtClean="0"/>
              <a:t>月に韓国政府が端島の世界遺産登録に反対を表明し、端島を世界遺産登録として認めないように外交活動を行った結果、日韓間で外交問題となっていった。登録はともかく、両者が満足する最終的な決着は何時まで経ってもつかないのであろう。</a:t>
            </a:r>
          </a:p>
          <a:p>
            <a:r>
              <a:rPr lang="ja-JP" altLang="ja-JP" dirty="0" smtClean="0"/>
              <a:t>産業革命も近年では革命という名に値しないと唱える学説が出現しているくらいだから、学校で教えなくなれば話題にならなくなる可能性がある程度のものである。産業遺産という名の集客遺産と思っているから地域も熱が入るのであろう。</a:t>
            </a:r>
          </a:p>
          <a:p>
            <a:r>
              <a:rPr lang="ja-JP" altLang="ja-JP" dirty="0" smtClean="0"/>
              <a:t>韓国も軍艦島を負の遺産として評価をしてこれまで通りの主張を続ける方が政治的には得策なような気がする。地元では「監獄島」とも呼んでいたくらいだから、ダークツーリズムとしての観光客獲得を狙えば韓国人も集客対象になるのであるが、今度は長崎市議会がおさまらないのであろう。両国ともはじめから観光資源との認識で軍艦島を取り扱えば、これほどの騒ぎにはならなかったのではないかと思い、これからの日中韓の観光研究の一つの方向が見えてきたように気がしている。原爆ドームは英雄的行為の証（アメリカ国民）か犯罪的行為の証（広島市民）かで評価はわかれる。しかし日米関係そのものがうまくいっているから、日米の観光客が訪れるのであり、その評価も国家というより個人で行うのであろう。軍艦島も日韓関係がうまくいっていれば観光資源としては問題がないはずであり、ここまでこじれたのは両国の政治家の責任であり、その政治情勢を生み出したものの責任なのであろう。</a:t>
            </a:r>
          </a:p>
          <a:p>
            <a:r>
              <a:rPr lang="en-US" altLang="ja-JP" dirty="0" smtClean="0"/>
              <a:t> </a:t>
            </a:r>
            <a:endParaRPr lang="ja-JP" altLang="ja-JP" dirty="0" smtClean="0"/>
          </a:p>
          <a:p>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lstStyle/>
          <a:p>
            <a:r>
              <a:rPr lang="en-US" altLang="ja-JP" dirty="0" smtClean="0"/>
              <a:t>Dayton method</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124744"/>
            <a:ext cx="8229600" cy="3802434"/>
          </a:xfrm>
          <a:solidFill>
            <a:srgbClr val="FFFF00"/>
          </a:solidFill>
          <a:ln w="57150">
            <a:solidFill>
              <a:schemeClr val="tx1">
                <a:lumMod val="85000"/>
                <a:lumOff val="15000"/>
              </a:schemeClr>
            </a:solidFill>
          </a:ln>
        </p:spPr>
        <p:txBody>
          <a:bodyPr>
            <a:normAutofit/>
          </a:bodyPr>
          <a:lstStyle/>
          <a:p>
            <a:r>
              <a:rPr lang="en-US" altLang="ja-JP" b="1" dirty="0" smtClean="0"/>
              <a:t>Western-style “Hotel” and </a:t>
            </a:r>
            <a:r>
              <a:rPr lang="ja-JP" altLang="ja-JP" dirty="0" smtClean="0"/>
              <a:t/>
            </a:r>
            <a:br>
              <a:rPr lang="ja-JP" altLang="ja-JP" dirty="0" smtClean="0"/>
            </a:br>
            <a:r>
              <a:rPr lang="en-US" altLang="ja-JP" b="1" dirty="0" smtClean="0"/>
              <a:t>Japanese-style “RYOKAN” </a:t>
            </a:r>
            <a:r>
              <a:rPr lang="ja-JP" altLang="ja-JP" dirty="0" smtClean="0"/>
              <a:t/>
            </a:r>
            <a:br>
              <a:rPr lang="ja-JP" altLang="ja-JP" dirty="0" smtClean="0"/>
            </a:br>
            <a:r>
              <a:rPr lang="en-US" altLang="ja-JP" dirty="0" smtClean="0"/>
              <a:t/>
            </a:r>
            <a:br>
              <a:rPr lang="en-US" altLang="ja-JP" dirty="0" smtClean="0"/>
            </a:br>
            <a:r>
              <a:rPr lang="en-US" altLang="ja-JP" dirty="0" smtClean="0"/>
              <a:t>Do </a:t>
            </a:r>
            <a:r>
              <a:rPr lang="en-US" altLang="ja-JP" dirty="0" smtClean="0"/>
              <a:t>you take off shoes?</a:t>
            </a:r>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en-US" altLang="ja-JP" dirty="0" smtClean="0"/>
              <a:t>HOTEL</a:t>
            </a:r>
            <a:r>
              <a:rPr kumimoji="1" lang="ja-JP" altLang="en-US" dirty="0" smtClean="0"/>
              <a:t>（ｂｌｕｅ） </a:t>
            </a:r>
            <a:r>
              <a:rPr kumimoji="1" lang="en-US" altLang="ja-JP" dirty="0" smtClean="0"/>
              <a:t>and</a:t>
            </a:r>
            <a:r>
              <a:rPr kumimoji="1" lang="ja-JP" altLang="en-US" dirty="0" smtClean="0"/>
              <a:t>　ＲＹＯＫＡＮ（</a:t>
            </a:r>
            <a:r>
              <a:rPr kumimoji="1" lang="en-US" altLang="ja-JP" dirty="0" err="1" smtClean="0"/>
              <a:t>gra</a:t>
            </a:r>
            <a:r>
              <a:rPr kumimoji="1" lang="ja-JP" altLang="en-US" dirty="0" smtClean="0"/>
              <a:t>ｙ）</a:t>
            </a:r>
            <a:endParaRPr kumimoji="1" lang="ja-JP" altLang="en-US" dirty="0"/>
          </a:p>
        </p:txBody>
      </p:sp>
      <p:pic>
        <p:nvPicPr>
          <p:cNvPr id="2050" name="Picture 2" descr="grp_宿泊施設客室数の推移"/>
          <p:cNvPicPr>
            <a:picLocks noChangeAspect="1" noChangeArrowheads="1"/>
          </p:cNvPicPr>
          <p:nvPr/>
        </p:nvPicPr>
        <p:blipFill>
          <a:blip r:embed="rId3" cstate="print"/>
          <a:srcRect t="12030" r="-980" b="10996"/>
          <a:stretch>
            <a:fillRect/>
          </a:stretch>
        </p:blipFill>
        <p:spPr bwMode="auto">
          <a:xfrm>
            <a:off x="467544" y="2348880"/>
            <a:ext cx="8280920" cy="4032448"/>
          </a:xfrm>
          <a:prstGeom prst="rect">
            <a:avLst/>
          </a:prstGeom>
          <a:noFill/>
        </p:spPr>
      </p:pic>
      <p:sp>
        <p:nvSpPr>
          <p:cNvPr id="4" name="テキスト ボックス 3"/>
          <p:cNvSpPr txBox="1"/>
          <p:nvPr/>
        </p:nvSpPr>
        <p:spPr>
          <a:xfrm>
            <a:off x="107504" y="2195572"/>
            <a:ext cx="1698222" cy="369332"/>
          </a:xfrm>
          <a:prstGeom prst="rect">
            <a:avLst/>
          </a:prstGeom>
          <a:solidFill>
            <a:schemeClr val="bg1"/>
          </a:solidFill>
        </p:spPr>
        <p:txBody>
          <a:bodyPr wrap="none" rtlCol="0">
            <a:spAutoFit/>
          </a:bodyPr>
          <a:lstStyle/>
          <a:p>
            <a:r>
              <a:rPr kumimoji="1" lang="en-US" altLang="ja-JP" dirty="0" smtClean="0"/>
              <a:t>Ten of thousand</a:t>
            </a: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rp_ホテル・旅館業の倒産件数 (1)"/>
          <p:cNvPicPr>
            <a:picLocks noChangeAspect="1" noChangeArrowheads="1"/>
          </p:cNvPicPr>
          <p:nvPr/>
        </p:nvPicPr>
        <p:blipFill>
          <a:blip r:embed="rId3" cstate="print"/>
          <a:srcRect l="388" t="11801" b="8400"/>
          <a:stretch>
            <a:fillRect/>
          </a:stretch>
        </p:blipFill>
        <p:spPr bwMode="auto">
          <a:xfrm>
            <a:off x="323528" y="1628800"/>
            <a:ext cx="8386093" cy="5085184"/>
          </a:xfrm>
          <a:prstGeom prst="rect">
            <a:avLst/>
          </a:prstGeom>
          <a:noFill/>
        </p:spPr>
      </p:pic>
      <p:sp>
        <p:nvSpPr>
          <p:cNvPr id="3" name="タイトル 2"/>
          <p:cNvSpPr>
            <a:spLocks noGrp="1"/>
          </p:cNvSpPr>
          <p:nvPr>
            <p:ph type="title"/>
          </p:nvPr>
        </p:nvSpPr>
        <p:spPr>
          <a:ln>
            <a:solidFill>
              <a:schemeClr val="tx1">
                <a:lumMod val="85000"/>
                <a:lumOff val="15000"/>
              </a:schemeClr>
            </a:solidFill>
          </a:ln>
        </p:spPr>
        <p:txBody>
          <a:bodyPr>
            <a:normAutofit fontScale="90000"/>
          </a:bodyPr>
          <a:lstStyle/>
          <a:p>
            <a:r>
              <a:rPr lang="en-US" altLang="ja-JP" dirty="0" smtClean="0"/>
              <a:t>Bankruptcies</a:t>
            </a:r>
            <a:r>
              <a:rPr lang="ja-JP" altLang="en-US" dirty="0" smtClean="0"/>
              <a:t>　</a:t>
            </a:r>
            <a:r>
              <a:rPr lang="en-US" altLang="ja-JP" dirty="0" smtClean="0"/>
              <a:t>of</a:t>
            </a:r>
            <a:r>
              <a:rPr lang="ja-JP" altLang="en-US" dirty="0" smtClean="0"/>
              <a:t>　</a:t>
            </a:r>
            <a:r>
              <a:rPr lang="en-US" altLang="ja-JP" dirty="0" smtClean="0"/>
              <a:t>H</a:t>
            </a:r>
            <a:r>
              <a:rPr lang="en-US" altLang="ja-JP" dirty="0" smtClean="0"/>
              <a:t>otel</a:t>
            </a:r>
            <a:r>
              <a:rPr lang="ja-JP" altLang="en-US" dirty="0" smtClean="0"/>
              <a:t>　</a:t>
            </a:r>
            <a:r>
              <a:rPr lang="en-US" altLang="ja-JP" dirty="0" smtClean="0"/>
              <a:t>and</a:t>
            </a:r>
            <a:r>
              <a:rPr lang="ja-JP" altLang="en-US" dirty="0" smtClean="0"/>
              <a:t>　</a:t>
            </a:r>
            <a:r>
              <a:rPr lang="en-US" altLang="ja-JP" dirty="0" smtClean="0"/>
              <a:t>Ryokan</a:t>
            </a:r>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8964488" cy="6597352"/>
          </a:xfrm>
        </p:spPr>
        <p:txBody>
          <a:bodyPr>
            <a:normAutofit lnSpcReduction="10000"/>
          </a:bodyPr>
          <a:lstStyle/>
          <a:p>
            <a:r>
              <a:rPr lang="en-US" altLang="ja-JP" dirty="0" smtClean="0"/>
              <a:t>Everybody </a:t>
            </a:r>
            <a:r>
              <a:rPr lang="en-US" altLang="ja-JP" dirty="0" smtClean="0"/>
              <a:t>understands well that a “Ryokan”</a:t>
            </a:r>
            <a:r>
              <a:rPr lang="ja-JP" altLang="ja-JP" dirty="0" smtClean="0"/>
              <a:t>（</a:t>
            </a:r>
            <a:r>
              <a:rPr lang="en-US" altLang="ja-JP" dirty="0" smtClean="0"/>
              <a:t>Japanese style hotel</a:t>
            </a:r>
            <a:r>
              <a:rPr lang="ja-JP" altLang="ja-JP" dirty="0" smtClean="0"/>
              <a:t>）</a:t>
            </a:r>
            <a:r>
              <a:rPr lang="en-US" altLang="ja-JP" dirty="0" smtClean="0"/>
              <a:t>is different from a hotel, but will be troubled when asked about the difference all the time. In fact, it is a system peculiar to Japan to sort in this way.</a:t>
            </a:r>
            <a:endParaRPr lang="ja-JP" altLang="ja-JP" dirty="0" smtClean="0"/>
          </a:p>
          <a:p>
            <a:r>
              <a:rPr lang="en-US" altLang="ja-JP" dirty="0" smtClean="0"/>
              <a:t>The necessity of classifying a hotel and a Ryokan legally was borne by the postwar acquisition-of-foreign-currency policy. The severe foreign-currency-control policy continued until Japanese traveling abroad was liberalized. The Act on Development of Hotels for Inbound Tourists enacted in 1949, because the hotels such as “Imperial Hotel” were already requisitioned by the U.S. Forces.</a:t>
            </a:r>
            <a:endParaRPr lang="ja-JP" altLang="ja-JP" dirty="0" smtClean="0"/>
          </a:p>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fontScale="90000"/>
          </a:bodyPr>
          <a:lstStyle/>
          <a:p>
            <a:r>
              <a:rPr lang="en-US" altLang="ja-JP" b="1" dirty="0" smtClean="0"/>
              <a:t>Ex Tourism </a:t>
            </a:r>
            <a:r>
              <a:rPr lang="en-US" altLang="ja-JP" b="1" dirty="0" smtClean="0"/>
              <a:t>Basic Law and</a:t>
            </a:r>
            <a:r>
              <a:rPr lang="ja-JP" altLang="ja-JP" dirty="0" smtClean="0"/>
              <a:t/>
            </a:r>
            <a:br>
              <a:rPr lang="ja-JP" altLang="ja-JP" dirty="0" smtClean="0"/>
            </a:br>
            <a:r>
              <a:rPr lang="en-US" altLang="ja-JP" b="1" dirty="0" smtClean="0"/>
              <a:t>Tourism Nation Promotion Basic Law</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Autofit/>
          </a:bodyPr>
          <a:lstStyle/>
          <a:p>
            <a:r>
              <a:rPr lang="en-US" altLang="ja-JP" dirty="0" smtClean="0"/>
              <a:t> </a:t>
            </a:r>
            <a:r>
              <a:rPr lang="en-US" altLang="ja-JP" dirty="0" smtClean="0"/>
              <a:t>It </a:t>
            </a:r>
            <a:r>
              <a:rPr lang="en-US" altLang="ja-JP" dirty="0" smtClean="0"/>
              <a:t>is the Tourism Nation Promotion Basic Law which defined the fundamental plan about the tourism of Japan. It is materialized as what expressed the fundamental intention of the people about tourism in the Diet. The plans which the government defines are implementation plans performed according to it. This Tourism Nation Promotion Basic Law carried out full-fledged revision of </a:t>
            </a:r>
            <a:r>
              <a:rPr lang="en-US" altLang="ja-JP" dirty="0" smtClean="0">
                <a:solidFill>
                  <a:srgbClr val="FF0000"/>
                </a:solidFill>
              </a:rPr>
              <a:t>Tourism Basic Law </a:t>
            </a:r>
            <a:r>
              <a:rPr lang="en-US" altLang="ja-JP" dirty="0" smtClean="0"/>
              <a:t>enacted in 1963, and was enacted</a:t>
            </a:r>
            <a:r>
              <a:rPr lang="en-US" altLang="ja-JP" dirty="0" smtClean="0"/>
              <a:t>.</a:t>
            </a:r>
            <a:endParaRPr lang="ja-JP" altLang="ja-JP"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a:bodyPr>
          <a:lstStyle/>
          <a:p>
            <a:r>
              <a:rPr lang="en-US" altLang="ja-JP" dirty="0" smtClean="0"/>
              <a:t>It was thought that Japanese “Ryokan” had a custom of the mixed bathing in those days. It was required to install a bathtub in the guest room of the registration hotel to solve the misunderstanding. There was the rule of the meal, and the condition that could eat a toast as breakfast was imposed. Because the number of hotels was not enough, it was decided that a local high quality “Ryokan” was handled as the International Tourist “Ryokan” which followed a hotel. An image that a hotel was high-quality and Ryokan was for the common people was accepted without any resistance by such a historic process. </a:t>
            </a:r>
            <a:endParaRPr lang="ja-JP" altLang="ja-JP" dirty="0" smtClean="0"/>
          </a:p>
          <a:p>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85000" lnSpcReduction="10000"/>
          </a:bodyPr>
          <a:lstStyle/>
          <a:p>
            <a:r>
              <a:rPr lang="en-US" altLang="ja-JP" dirty="0" smtClean="0"/>
              <a:t>There was a Ryokan called Hotel </a:t>
            </a:r>
            <a:r>
              <a:rPr lang="en-US" altLang="ja-JP" dirty="0" err="1" smtClean="0"/>
              <a:t>Hyakumangoku</a:t>
            </a:r>
            <a:r>
              <a:rPr lang="en-US" altLang="ja-JP" dirty="0" smtClean="0"/>
              <a:t> in the Kaga hot-spring resort, but this is because an image that a hotel is high-quality was valid. Then what will a Ryokan be different from a hotel? In the early days of the Meiji, they were able to distinguish the house of the Westerner clearly. Because it was a European-style building, they were able to distinguish a hotel from a Ryokan.</a:t>
            </a:r>
            <a:endParaRPr lang="ja-JP" altLang="ja-JP" dirty="0" smtClean="0"/>
          </a:p>
          <a:p>
            <a:r>
              <a:rPr lang="en-US" altLang="ja-JP" dirty="0" smtClean="0"/>
              <a:t>The Meiji government which hurries treaty revision tried to construct a European-style city in Tokyo. The building of government and municipal offices was limited to Western-style building by Cabinet declaration.</a:t>
            </a:r>
            <a:endParaRPr lang="ja-JP" altLang="ja-JP" dirty="0" smtClean="0"/>
          </a:p>
          <a:p>
            <a:r>
              <a:rPr lang="en-US" altLang="ja-JP" dirty="0" smtClean="0"/>
              <a:t>Now, the style of foreign-origin is at the core of our living environment. Those who are sleeping in the room of the </a:t>
            </a:r>
            <a:r>
              <a:rPr lang="ja-JP" altLang="ja-JP" dirty="0" smtClean="0"/>
              <a:t>“</a:t>
            </a:r>
            <a:r>
              <a:rPr lang="en-US" altLang="ja-JP" dirty="0" smtClean="0"/>
              <a:t>tatami</a:t>
            </a:r>
            <a:r>
              <a:rPr lang="ja-JP" altLang="ja-JP" dirty="0" smtClean="0"/>
              <a:t>”（</a:t>
            </a:r>
            <a:r>
              <a:rPr lang="en-US" altLang="ja-JP" dirty="0" smtClean="0"/>
              <a:t>a Japanese-style mat</a:t>
            </a:r>
            <a:r>
              <a:rPr lang="ja-JP" altLang="ja-JP" dirty="0" smtClean="0"/>
              <a:t>）</a:t>
            </a:r>
            <a:r>
              <a:rPr lang="en-US" altLang="ja-JP" dirty="0" smtClean="0"/>
              <a:t> are decreasing. Distinction of foreign style and a Japanese style will be disappearing. If a Japanese style house is distinguished from a Western style house by force, it request taking off shoes</a:t>
            </a:r>
            <a:r>
              <a:rPr lang="en-US" altLang="ja-JP" dirty="0" smtClean="0"/>
              <a:t>.</a:t>
            </a:r>
            <a:endParaRPr lang="ja-JP" altLang="ja-JP"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92500"/>
          </a:bodyPr>
          <a:lstStyle/>
          <a:p>
            <a:r>
              <a:rPr lang="en-US" altLang="ja-JP" dirty="0" smtClean="0"/>
              <a:t>It was a Japanese life-style to wear Japanese clothes, to put on Japanese sandals, to put down bedding and to sleep in the room of a “tatami”. Except a Ryokan, it cannot do now. If it takes up as a policy, you should enact “the traditional Japan hotel promoting act”.</a:t>
            </a:r>
            <a:endParaRPr lang="ja-JP" altLang="ja-JP" dirty="0" smtClean="0"/>
          </a:p>
          <a:p>
            <a:r>
              <a:rPr lang="en-US" altLang="ja-JP" dirty="0" smtClean="0"/>
              <a:t>It may be misunderstood about ranking of accommodations of Japan also including researchers. Although it is for what purpose to perform ranking, supposing it is visitor-from-outside attraction, it will already have classified into four in Japan. They are four kinds, an international registration hotel, an international registration Ryokan, the hotel that is not registered, and the Ryokan which is not registered.</a:t>
            </a:r>
            <a:endParaRPr lang="ja-JP" altLang="ja-JP" dirty="0" smtClean="0"/>
          </a:p>
          <a:p>
            <a:endParaRPr lang="ja-JP" altLang="en-US" dirty="0" smtClean="0"/>
          </a:p>
          <a:p>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92500" lnSpcReduction="20000"/>
          </a:bodyPr>
          <a:lstStyle/>
          <a:p>
            <a:r>
              <a:rPr lang="en-US" altLang="ja-JP" dirty="0" smtClean="0"/>
              <a:t>Differing from a foreign country by ranking is a point which can receive a tax break, when ranking is high. In Europe, if national ranking is high, a tax will also become high. There is even an example which is classifying low by disliking it. </a:t>
            </a:r>
            <a:endParaRPr lang="ja-JP" altLang="ja-JP" dirty="0" smtClean="0"/>
          </a:p>
          <a:p>
            <a:r>
              <a:rPr lang="en-US" altLang="ja-JP" dirty="0" smtClean="0"/>
              <a:t>Furthermore, the strange thing has occurred in Japan. By the Act on Development of Hotels for Inbound Tourists, mitigation of a tax can be performed by judgment of a self-governing body. For Tokyo stay ordinances, a tax is conversely imposed by the stay tax. Although a stay tax is collected even in the overseas major cities in many cases, these are used as a tourism promotion source of revenue of the city. </a:t>
            </a:r>
            <a:endParaRPr lang="ja-JP" altLang="ja-JP" dirty="0" smtClean="0"/>
          </a:p>
          <a:p>
            <a:r>
              <a:rPr lang="en-US" altLang="ja-JP" dirty="0" smtClean="0"/>
              <a:t>Thus, the dissonance of the policy has occurred in the country and the capital involving the stay tax. The Act on Development of Hotels for Inbound Tourists can be soon said that the time improved completely is coming.</a:t>
            </a:r>
            <a:endParaRPr lang="ja-JP" altLang="ja-JP" dirty="0" smtClean="0"/>
          </a:p>
          <a:p>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71400"/>
            <a:ext cx="9144000" cy="7029400"/>
          </a:xfrm>
        </p:spPr>
        <p:txBody>
          <a:bodyPr>
            <a:noAutofit/>
          </a:bodyPr>
          <a:lstStyle/>
          <a:p>
            <a:r>
              <a:rPr lang="en-US" altLang="ja-JP" sz="4000" dirty="0" smtClean="0"/>
              <a:t>In Japan, there is a rating system for </a:t>
            </a:r>
            <a:r>
              <a:rPr lang="en-US" altLang="ja-JP" sz="4000" dirty="0" smtClean="0"/>
              <a:t>foreigners.</a:t>
            </a:r>
            <a:r>
              <a:rPr lang="ja-JP" altLang="ja-JP" sz="4000" dirty="0" smtClean="0"/>
              <a:t> </a:t>
            </a:r>
            <a:r>
              <a:rPr lang="en-US" altLang="ja-JP" sz="4000" dirty="0" smtClean="0"/>
              <a:t>Even in tourism researchers, its recognition is thin.</a:t>
            </a:r>
            <a:endParaRPr lang="en-US" altLang="ja-JP" sz="4000" dirty="0" smtClean="0"/>
          </a:p>
          <a:p>
            <a:r>
              <a:rPr lang="en-US" altLang="ja-JP" sz="4000" dirty="0" smtClean="0"/>
              <a:t>Therefore, even in Japan, the wrong discussion occurs that there is a need for public rating of accommodation facilities</a:t>
            </a:r>
            <a:r>
              <a:rPr lang="en-US" altLang="ja-JP" sz="4000" dirty="0" smtClean="0"/>
              <a:t>.</a:t>
            </a:r>
          </a:p>
          <a:p>
            <a:r>
              <a:rPr lang="en-US" altLang="ja-JP" sz="4000" dirty="0" smtClean="0"/>
              <a:t>However, on the contrary, in Japan, the need for a rating system for foreign tourists has decreased</a:t>
            </a:r>
            <a:r>
              <a:rPr lang="en-US" altLang="ja-JP" sz="4000" dirty="0" smtClean="0"/>
              <a:t>.</a:t>
            </a:r>
          </a:p>
          <a:p>
            <a:r>
              <a:rPr lang="en-US" altLang="ja-JP" sz="4000" dirty="0" smtClean="0"/>
              <a:t>International Tourist Hotel Preparation Act has been completed the mission</a:t>
            </a:r>
            <a:endParaRPr kumimoji="1" lang="ja-JP" altLang="en-US" sz="4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23728" y="1844824"/>
            <a:ext cx="6768752" cy="36724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5436096" y="1772816"/>
            <a:ext cx="0" cy="391958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3645024"/>
            <a:ext cx="91440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51720" y="5673442"/>
            <a:ext cx="1944216" cy="707886"/>
          </a:xfrm>
          <a:prstGeom prst="rect">
            <a:avLst/>
          </a:prstGeom>
          <a:noFill/>
        </p:spPr>
        <p:txBody>
          <a:bodyPr wrap="square" rtlCol="0">
            <a:spAutoFit/>
          </a:bodyPr>
          <a:lstStyle/>
          <a:p>
            <a:pPr algn="ctr"/>
            <a:r>
              <a:rPr kumimoji="1" lang="en-US" altLang="ja-JP" sz="4000" dirty="0" smtClean="0">
                <a:solidFill>
                  <a:schemeClr val="tx1">
                    <a:lumMod val="95000"/>
                    <a:lumOff val="5000"/>
                  </a:schemeClr>
                </a:solidFill>
              </a:rPr>
              <a:t>Hotel</a:t>
            </a:r>
            <a:endParaRPr kumimoji="1" lang="ja-JP" altLang="en-US" sz="4000" dirty="0">
              <a:solidFill>
                <a:schemeClr val="tx1">
                  <a:lumMod val="95000"/>
                  <a:lumOff val="5000"/>
                </a:schemeClr>
              </a:solidFill>
            </a:endParaRPr>
          </a:p>
        </p:txBody>
      </p:sp>
      <p:sp>
        <p:nvSpPr>
          <p:cNvPr id="11" name="テキスト ボックス 10"/>
          <p:cNvSpPr txBox="1"/>
          <p:nvPr/>
        </p:nvSpPr>
        <p:spPr>
          <a:xfrm>
            <a:off x="6804248" y="5673442"/>
            <a:ext cx="1944216" cy="707886"/>
          </a:xfrm>
          <a:prstGeom prst="rect">
            <a:avLst/>
          </a:prstGeom>
          <a:noFill/>
        </p:spPr>
        <p:txBody>
          <a:bodyPr wrap="square" rtlCol="0">
            <a:spAutoFit/>
          </a:bodyPr>
          <a:lstStyle/>
          <a:p>
            <a:pPr algn="ctr"/>
            <a:r>
              <a:rPr kumimoji="1" lang="en-US" altLang="ja-JP" sz="4000" dirty="0" smtClean="0">
                <a:solidFill>
                  <a:schemeClr val="tx1">
                    <a:lumMod val="95000"/>
                    <a:lumOff val="5000"/>
                  </a:schemeClr>
                </a:solidFill>
              </a:rPr>
              <a:t>Ryokan</a:t>
            </a:r>
            <a:endParaRPr kumimoji="1" lang="ja-JP" altLang="en-US" sz="4000" dirty="0">
              <a:solidFill>
                <a:schemeClr val="tx1">
                  <a:lumMod val="95000"/>
                  <a:lumOff val="5000"/>
                </a:schemeClr>
              </a:solidFill>
            </a:endParaRPr>
          </a:p>
        </p:txBody>
      </p:sp>
      <p:sp>
        <p:nvSpPr>
          <p:cNvPr id="14" name="テキスト ボックス 13"/>
          <p:cNvSpPr txBox="1"/>
          <p:nvPr/>
        </p:nvSpPr>
        <p:spPr>
          <a:xfrm>
            <a:off x="179512" y="116632"/>
            <a:ext cx="8784976" cy="1446550"/>
          </a:xfrm>
          <a:prstGeom prst="rect">
            <a:avLst/>
          </a:prstGeom>
          <a:solidFill>
            <a:srgbClr val="FFFF00"/>
          </a:solidFill>
          <a:ln w="57150">
            <a:solidFill>
              <a:schemeClr val="tx1">
                <a:lumMod val="95000"/>
                <a:lumOff val="5000"/>
              </a:schemeClr>
            </a:solidFill>
          </a:ln>
        </p:spPr>
        <p:txBody>
          <a:bodyPr wrap="square" rtlCol="0">
            <a:spAutoFit/>
          </a:bodyPr>
          <a:lstStyle/>
          <a:p>
            <a:pPr algn="ctr"/>
            <a:r>
              <a:rPr lang="en-US" altLang="ja-JP" sz="4400" dirty="0" smtClean="0">
                <a:solidFill>
                  <a:schemeClr val="tx1">
                    <a:lumMod val="95000"/>
                    <a:lumOff val="5000"/>
                  </a:schemeClr>
                </a:solidFill>
              </a:rPr>
              <a:t>Japan accommodation can be classified into four</a:t>
            </a:r>
            <a:endParaRPr kumimoji="1" lang="ja-JP" altLang="en-US" sz="4400" dirty="0">
              <a:solidFill>
                <a:schemeClr val="tx1">
                  <a:lumMod val="95000"/>
                  <a:lumOff val="5000"/>
                </a:schemeClr>
              </a:solidFill>
            </a:endParaRPr>
          </a:p>
        </p:txBody>
      </p:sp>
      <p:sp>
        <p:nvSpPr>
          <p:cNvPr id="15" name="左右矢印 14"/>
          <p:cNvSpPr/>
          <p:nvPr/>
        </p:nvSpPr>
        <p:spPr>
          <a:xfrm>
            <a:off x="3923928" y="5445224"/>
            <a:ext cx="3024336" cy="1412776"/>
          </a:xfrm>
          <a:prstGeom prst="lef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Obfuscation</a:t>
            </a:r>
            <a:endParaRPr kumimoji="1" lang="ja-JP" altLang="en-US" sz="3200" dirty="0">
              <a:solidFill>
                <a:schemeClr val="tx1">
                  <a:lumMod val="95000"/>
                  <a:lumOff val="5000"/>
                </a:schemeClr>
              </a:solidFill>
            </a:endParaRPr>
          </a:p>
        </p:txBody>
      </p:sp>
      <p:sp>
        <p:nvSpPr>
          <p:cNvPr id="16" name="テキスト ボックス 15"/>
          <p:cNvSpPr txBox="1"/>
          <p:nvPr/>
        </p:nvSpPr>
        <p:spPr>
          <a:xfrm>
            <a:off x="2411760" y="2132856"/>
            <a:ext cx="2808312" cy="1323439"/>
          </a:xfrm>
          <a:prstGeom prst="rect">
            <a:avLst/>
          </a:prstGeom>
          <a:noFill/>
        </p:spPr>
        <p:txBody>
          <a:bodyPr wrap="square" rtlCol="0">
            <a:spAutoFit/>
          </a:bodyPr>
          <a:lstStyle/>
          <a:p>
            <a:pPr algn="ctr"/>
            <a:r>
              <a:rPr lang="en-US" altLang="ja-JP" sz="4000" dirty="0" smtClean="0">
                <a:solidFill>
                  <a:schemeClr val="tx1">
                    <a:lumMod val="95000"/>
                    <a:lumOff val="5000"/>
                  </a:schemeClr>
                </a:solidFill>
              </a:rPr>
              <a:t>Registered </a:t>
            </a:r>
            <a:r>
              <a:rPr lang="en-US" altLang="ja-JP" sz="4000" dirty="0" smtClean="0">
                <a:solidFill>
                  <a:schemeClr val="tx1">
                    <a:lumMod val="95000"/>
                    <a:lumOff val="5000"/>
                  </a:schemeClr>
                </a:solidFill>
              </a:rPr>
              <a:t>Hotel</a:t>
            </a:r>
            <a:endParaRPr kumimoji="1" lang="ja-JP" altLang="en-US" sz="4000" dirty="0">
              <a:solidFill>
                <a:schemeClr val="tx1">
                  <a:lumMod val="95000"/>
                  <a:lumOff val="5000"/>
                </a:schemeClr>
              </a:solidFill>
            </a:endParaRPr>
          </a:p>
        </p:txBody>
      </p:sp>
      <p:sp>
        <p:nvSpPr>
          <p:cNvPr id="17" name="テキスト ボックス 16"/>
          <p:cNvSpPr txBox="1"/>
          <p:nvPr/>
        </p:nvSpPr>
        <p:spPr>
          <a:xfrm>
            <a:off x="2123728" y="3861048"/>
            <a:ext cx="3456384" cy="1323439"/>
          </a:xfrm>
          <a:prstGeom prst="rect">
            <a:avLst/>
          </a:prstGeom>
          <a:noFill/>
        </p:spPr>
        <p:txBody>
          <a:bodyPr wrap="square" rtlCol="0">
            <a:spAutoFit/>
          </a:bodyPr>
          <a:lstStyle/>
          <a:p>
            <a:pPr algn="ctr"/>
            <a:r>
              <a:rPr lang="en-US" altLang="ja-JP" sz="4000" dirty="0" smtClean="0">
                <a:solidFill>
                  <a:schemeClr val="tx1">
                    <a:lumMod val="95000"/>
                    <a:lumOff val="5000"/>
                  </a:schemeClr>
                </a:solidFill>
              </a:rPr>
              <a:t>Non-registered </a:t>
            </a:r>
            <a:r>
              <a:rPr lang="en-US" altLang="ja-JP" sz="4000" dirty="0" smtClean="0">
                <a:solidFill>
                  <a:schemeClr val="tx1">
                    <a:lumMod val="95000"/>
                    <a:lumOff val="5000"/>
                  </a:schemeClr>
                </a:solidFill>
              </a:rPr>
              <a:t>Hotel</a:t>
            </a:r>
            <a:endParaRPr kumimoji="1" lang="ja-JP" altLang="en-US" sz="4000" dirty="0">
              <a:solidFill>
                <a:schemeClr val="tx1">
                  <a:lumMod val="95000"/>
                  <a:lumOff val="5000"/>
                </a:schemeClr>
              </a:solidFill>
            </a:endParaRPr>
          </a:p>
        </p:txBody>
      </p:sp>
      <p:sp>
        <p:nvSpPr>
          <p:cNvPr id="24" name="テキスト ボックス 23"/>
          <p:cNvSpPr txBox="1"/>
          <p:nvPr/>
        </p:nvSpPr>
        <p:spPr>
          <a:xfrm>
            <a:off x="0" y="1640994"/>
            <a:ext cx="2627784" cy="584775"/>
          </a:xfrm>
          <a:prstGeom prst="rect">
            <a:avLst/>
          </a:prstGeom>
          <a:noFill/>
        </p:spPr>
        <p:txBody>
          <a:bodyPr wrap="square" rtlCol="0">
            <a:spAutoFit/>
          </a:bodyPr>
          <a:lstStyle/>
          <a:p>
            <a:r>
              <a:rPr lang="en-US" altLang="ja-JP" sz="3200" dirty="0" smtClean="0">
                <a:solidFill>
                  <a:schemeClr val="tx1">
                    <a:lumMod val="95000"/>
                    <a:lumOff val="5000"/>
                  </a:schemeClr>
                </a:solidFill>
              </a:rPr>
              <a:t>Registration</a:t>
            </a:r>
            <a:endParaRPr kumimoji="1" lang="ja-JP" altLang="en-US" sz="3200" dirty="0">
              <a:solidFill>
                <a:schemeClr val="tx1">
                  <a:lumMod val="95000"/>
                  <a:lumOff val="5000"/>
                </a:schemeClr>
              </a:solidFill>
            </a:endParaRPr>
          </a:p>
        </p:txBody>
      </p:sp>
      <p:sp>
        <p:nvSpPr>
          <p:cNvPr id="27" name="上下矢印 26"/>
          <p:cNvSpPr/>
          <p:nvPr/>
        </p:nvSpPr>
        <p:spPr>
          <a:xfrm>
            <a:off x="0" y="2132856"/>
            <a:ext cx="1979712" cy="3312368"/>
          </a:xfrm>
          <a:prstGeom prst="upDownArrow">
            <a:avLst>
              <a:gd name="adj1" fmla="val 69516"/>
              <a:gd name="adj2"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2800" dirty="0" smtClean="0">
                <a:solidFill>
                  <a:schemeClr val="tx1">
                    <a:lumMod val="95000"/>
                    <a:lumOff val="5000"/>
                  </a:schemeClr>
                </a:solidFill>
              </a:rPr>
              <a:t>Dilution of policy significance</a:t>
            </a:r>
            <a:endParaRPr kumimoji="1" lang="ja-JP" altLang="en-US" sz="2800" dirty="0">
              <a:solidFill>
                <a:schemeClr val="tx1">
                  <a:lumMod val="95000"/>
                  <a:lumOff val="5000"/>
                </a:schemeClr>
              </a:solidFill>
            </a:endParaRPr>
          </a:p>
        </p:txBody>
      </p:sp>
      <p:sp>
        <p:nvSpPr>
          <p:cNvPr id="21" name="テキスト ボックス 20"/>
          <p:cNvSpPr txBox="1"/>
          <p:nvPr/>
        </p:nvSpPr>
        <p:spPr>
          <a:xfrm>
            <a:off x="5652120" y="2060848"/>
            <a:ext cx="2808312" cy="1323439"/>
          </a:xfrm>
          <a:prstGeom prst="rect">
            <a:avLst/>
          </a:prstGeom>
          <a:noFill/>
        </p:spPr>
        <p:txBody>
          <a:bodyPr wrap="square" rtlCol="0">
            <a:spAutoFit/>
          </a:bodyPr>
          <a:lstStyle/>
          <a:p>
            <a:pPr algn="ctr"/>
            <a:r>
              <a:rPr lang="en-US" altLang="ja-JP" sz="4000" dirty="0" smtClean="0">
                <a:solidFill>
                  <a:schemeClr val="tx1">
                    <a:lumMod val="95000"/>
                    <a:lumOff val="5000"/>
                  </a:schemeClr>
                </a:solidFill>
              </a:rPr>
              <a:t>Registered </a:t>
            </a:r>
            <a:r>
              <a:rPr lang="en-US" altLang="ja-JP" sz="4000" dirty="0" smtClean="0">
                <a:solidFill>
                  <a:schemeClr val="tx1">
                    <a:lumMod val="95000"/>
                    <a:lumOff val="5000"/>
                  </a:schemeClr>
                </a:solidFill>
              </a:rPr>
              <a:t>Ryokan</a:t>
            </a:r>
            <a:endParaRPr kumimoji="1" lang="ja-JP" altLang="en-US" sz="4000" dirty="0">
              <a:solidFill>
                <a:schemeClr val="tx1">
                  <a:lumMod val="95000"/>
                  <a:lumOff val="5000"/>
                </a:schemeClr>
              </a:solidFill>
            </a:endParaRPr>
          </a:p>
        </p:txBody>
      </p:sp>
      <p:sp>
        <p:nvSpPr>
          <p:cNvPr id="22" name="テキスト ボックス 21"/>
          <p:cNvSpPr txBox="1"/>
          <p:nvPr/>
        </p:nvSpPr>
        <p:spPr>
          <a:xfrm>
            <a:off x="5436096" y="4013448"/>
            <a:ext cx="3456384" cy="1323439"/>
          </a:xfrm>
          <a:prstGeom prst="rect">
            <a:avLst/>
          </a:prstGeom>
          <a:noFill/>
        </p:spPr>
        <p:txBody>
          <a:bodyPr wrap="square" rtlCol="0">
            <a:spAutoFit/>
          </a:bodyPr>
          <a:lstStyle/>
          <a:p>
            <a:pPr algn="ctr"/>
            <a:r>
              <a:rPr lang="en-US" altLang="ja-JP" sz="4000" dirty="0" smtClean="0">
                <a:solidFill>
                  <a:schemeClr val="tx1">
                    <a:lumMod val="95000"/>
                    <a:lumOff val="5000"/>
                  </a:schemeClr>
                </a:solidFill>
              </a:rPr>
              <a:t>Non-registered </a:t>
            </a:r>
            <a:r>
              <a:rPr lang="en-US" altLang="ja-JP" sz="4000" dirty="0" smtClean="0">
                <a:solidFill>
                  <a:schemeClr val="tx1">
                    <a:lumMod val="95000"/>
                    <a:lumOff val="5000"/>
                  </a:schemeClr>
                </a:solidFill>
              </a:rPr>
              <a:t>Ryokan</a:t>
            </a:r>
            <a:endParaRPr kumimoji="1" lang="ja-JP" altLang="en-US" sz="4000" dirty="0">
              <a:solidFill>
                <a:schemeClr val="tx1">
                  <a:lumMod val="95000"/>
                  <a:lumOff val="5000"/>
                </a:schemeClr>
              </a:solidFill>
            </a:endParaRPr>
          </a:p>
        </p:txBody>
      </p:sp>
      <p:sp>
        <p:nvSpPr>
          <p:cNvPr id="29" name="テキスト ボックス 28"/>
          <p:cNvSpPr txBox="1"/>
          <p:nvPr/>
        </p:nvSpPr>
        <p:spPr>
          <a:xfrm>
            <a:off x="152400" y="5436513"/>
            <a:ext cx="2763416" cy="461665"/>
          </a:xfrm>
          <a:prstGeom prst="rect">
            <a:avLst/>
          </a:prstGeom>
          <a:noFill/>
        </p:spPr>
        <p:txBody>
          <a:bodyPr wrap="square" rtlCol="0">
            <a:spAutoFit/>
          </a:bodyPr>
          <a:lstStyle/>
          <a:p>
            <a:r>
              <a:rPr lang="en-US" altLang="ja-JP" sz="2400" dirty="0" smtClean="0">
                <a:solidFill>
                  <a:schemeClr val="tx1">
                    <a:lumMod val="95000"/>
                    <a:lumOff val="5000"/>
                  </a:schemeClr>
                </a:solidFill>
              </a:rPr>
              <a:t>Non-Registration</a:t>
            </a:r>
            <a:endParaRPr kumimoji="1" lang="ja-JP" altLang="en-US" sz="2400" dirty="0">
              <a:solidFill>
                <a:schemeClr val="tx1">
                  <a:lumMod val="95000"/>
                  <a:lumOff val="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1"/>
          </a:solidFill>
          <a:ln w="57150">
            <a:solidFill>
              <a:schemeClr val="tx1">
                <a:lumMod val="95000"/>
                <a:lumOff val="5000"/>
              </a:schemeClr>
            </a:solidFill>
          </a:ln>
        </p:spPr>
        <p:txBody>
          <a:bodyPr/>
          <a:lstStyle/>
          <a:p>
            <a:r>
              <a:rPr lang="en-US" altLang="ja-JP" dirty="0" smtClean="0"/>
              <a:t>Dissonance of tax measures</a:t>
            </a:r>
            <a:endParaRPr kumimoji="1" lang="ja-JP" altLang="en-US" dirty="0"/>
          </a:p>
        </p:txBody>
      </p:sp>
      <p:sp>
        <p:nvSpPr>
          <p:cNvPr id="3" name="コンテンツ プレースホルダ 2"/>
          <p:cNvSpPr>
            <a:spLocks noGrp="1"/>
          </p:cNvSpPr>
          <p:nvPr>
            <p:ph idx="1"/>
          </p:nvPr>
        </p:nvSpPr>
        <p:spPr>
          <a:xfrm>
            <a:off x="457200" y="1628800"/>
            <a:ext cx="8229600" cy="4968552"/>
          </a:xfrm>
        </p:spPr>
        <p:txBody>
          <a:bodyPr>
            <a:normAutofit/>
          </a:bodyPr>
          <a:lstStyle/>
          <a:p>
            <a:r>
              <a:rPr lang="en-US" altLang="ja-JP" dirty="0" smtClean="0"/>
              <a:t>If public evaluation is high, higher tax payments in France, it is low in </a:t>
            </a:r>
            <a:r>
              <a:rPr lang="en-US" altLang="ja-JP" dirty="0" smtClean="0"/>
              <a:t>Japan</a:t>
            </a:r>
          </a:p>
          <a:p>
            <a:r>
              <a:rPr lang="en-US" altLang="ja-JP" dirty="0" smtClean="0"/>
              <a:t>Therefore, when you dislike the increase in the taxable amount in France, </a:t>
            </a:r>
            <a:r>
              <a:rPr lang="en-US" altLang="ja-JP" dirty="0" smtClean="0"/>
              <a:t>you </a:t>
            </a:r>
            <a:r>
              <a:rPr lang="en-US" altLang="ja-JP" dirty="0" smtClean="0"/>
              <a:t>purposely lower the evaluation</a:t>
            </a:r>
            <a:r>
              <a:rPr lang="en-US" altLang="ja-JP" dirty="0" smtClean="0"/>
              <a:t>.</a:t>
            </a:r>
          </a:p>
          <a:p>
            <a:r>
              <a:rPr lang="en-US" altLang="ja-JP" dirty="0" smtClean="0"/>
              <a:t>In Japan, if the evaluation is high, the country will be cheaper taxes. On the other hand, in Tokyo, it is multiplied by the lodging tax to more than a certain amount of room rate</a:t>
            </a:r>
            <a:endParaRPr lang="en-US" altLang="ja-JP"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8229600" cy="1143000"/>
          </a:xfrm>
          <a:ln>
            <a:solidFill>
              <a:schemeClr val="tx1">
                <a:lumMod val="85000"/>
                <a:lumOff val="15000"/>
              </a:schemeClr>
            </a:solidFill>
          </a:ln>
        </p:spPr>
        <p:txBody>
          <a:bodyPr/>
          <a:lstStyle/>
          <a:p>
            <a:r>
              <a:rPr lang="en-US" altLang="ja-JP" dirty="0" smtClean="0"/>
              <a:t>The ratio of foreign tourists guests</a:t>
            </a:r>
            <a:endParaRPr kumimoji="1" lang="ja-JP" altLang="en-US" dirty="0"/>
          </a:p>
        </p:txBody>
      </p:sp>
      <p:pic>
        <p:nvPicPr>
          <p:cNvPr id="12290" name="Picture 2" descr="grp_宿泊客に占める外国人比率"/>
          <p:cNvPicPr>
            <a:picLocks noChangeAspect="1" noChangeArrowheads="1"/>
          </p:cNvPicPr>
          <p:nvPr/>
        </p:nvPicPr>
        <p:blipFill>
          <a:blip r:embed="rId3" cstate="print"/>
          <a:srcRect l="461" t="11411" b="7284"/>
          <a:stretch>
            <a:fillRect/>
          </a:stretch>
        </p:blipFill>
        <p:spPr bwMode="auto">
          <a:xfrm>
            <a:off x="827584" y="1457439"/>
            <a:ext cx="7484988" cy="5400561"/>
          </a:xfrm>
          <a:prstGeom prst="rect">
            <a:avLst/>
          </a:prstGeom>
          <a:noFill/>
        </p:spPr>
      </p:pic>
      <p:sp>
        <p:nvSpPr>
          <p:cNvPr id="4" name="線吹き出し 1 (枠付き) 3"/>
          <p:cNvSpPr/>
          <p:nvPr/>
        </p:nvSpPr>
        <p:spPr>
          <a:xfrm>
            <a:off x="7164288" y="2276872"/>
            <a:ext cx="1080120" cy="432048"/>
          </a:xfrm>
          <a:prstGeom prst="borderCallout1">
            <a:avLst>
              <a:gd name="adj1" fmla="val 69425"/>
              <a:gd name="adj2" fmla="val -29795"/>
              <a:gd name="adj3" fmla="val 96373"/>
              <a:gd name="adj4" fmla="val -3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Tokyo </a:t>
            </a:r>
            <a:endParaRPr lang="en-US" altLang="ja-JP" dirty="0" smtClean="0">
              <a:solidFill>
                <a:schemeClr val="tx1">
                  <a:lumMod val="95000"/>
                  <a:lumOff val="5000"/>
                </a:schemeClr>
              </a:solidFill>
            </a:endParaRPr>
          </a:p>
        </p:txBody>
      </p:sp>
      <p:sp>
        <p:nvSpPr>
          <p:cNvPr id="5" name="線吹き出し 1 (枠付き) 4"/>
          <p:cNvSpPr/>
          <p:nvPr/>
        </p:nvSpPr>
        <p:spPr>
          <a:xfrm>
            <a:off x="7164288" y="2780928"/>
            <a:ext cx="1080120" cy="432048"/>
          </a:xfrm>
          <a:prstGeom prst="borderCallout1">
            <a:avLst>
              <a:gd name="adj1" fmla="val 30673"/>
              <a:gd name="adj2" fmla="val -27411"/>
              <a:gd name="adj3" fmla="val 96373"/>
              <a:gd name="adj4" fmla="val -3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Osaka </a:t>
            </a:r>
            <a:endParaRPr lang="en-US" altLang="ja-JP" dirty="0" smtClean="0">
              <a:solidFill>
                <a:schemeClr val="tx1">
                  <a:lumMod val="95000"/>
                  <a:lumOff val="5000"/>
                </a:schemeClr>
              </a:solidFill>
            </a:endParaRPr>
          </a:p>
        </p:txBody>
      </p:sp>
      <p:sp>
        <p:nvSpPr>
          <p:cNvPr id="6" name="線吹き出し 1 (枠付き) 5"/>
          <p:cNvSpPr/>
          <p:nvPr/>
        </p:nvSpPr>
        <p:spPr>
          <a:xfrm>
            <a:off x="7164288" y="3212976"/>
            <a:ext cx="1080120" cy="432048"/>
          </a:xfrm>
          <a:prstGeom prst="borderCallout1">
            <a:avLst>
              <a:gd name="adj1" fmla="val 24712"/>
              <a:gd name="adj2" fmla="val -26218"/>
              <a:gd name="adj3" fmla="val 96373"/>
              <a:gd name="adj4" fmla="val -3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Kyoto </a:t>
            </a:r>
            <a:endParaRPr lang="en-US" altLang="ja-JP" dirty="0" smtClean="0">
              <a:solidFill>
                <a:schemeClr val="tx1">
                  <a:lumMod val="95000"/>
                  <a:lumOff val="5000"/>
                </a:schemeClr>
              </a:solidFill>
            </a:endParaRPr>
          </a:p>
        </p:txBody>
      </p:sp>
      <p:sp>
        <p:nvSpPr>
          <p:cNvPr id="7" name="線吹き出し 1 (枠付き) 6"/>
          <p:cNvSpPr/>
          <p:nvPr/>
        </p:nvSpPr>
        <p:spPr>
          <a:xfrm>
            <a:off x="7164288" y="4509120"/>
            <a:ext cx="1080120" cy="432048"/>
          </a:xfrm>
          <a:prstGeom prst="borderCallout1">
            <a:avLst>
              <a:gd name="adj1" fmla="val -28944"/>
              <a:gd name="adj2" fmla="val -29795"/>
              <a:gd name="adj3" fmla="val 96373"/>
              <a:gd name="adj4" fmla="val -3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Okinawa </a:t>
            </a:r>
            <a:endParaRPr lang="en-US" altLang="ja-JP" dirty="0" smtClean="0">
              <a:solidFill>
                <a:schemeClr val="tx1">
                  <a:lumMod val="95000"/>
                  <a:lumOff val="5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fontScale="90000"/>
          </a:bodyPr>
          <a:lstStyle/>
          <a:p>
            <a:r>
              <a:rPr lang="en-US" altLang="ja-JP" dirty="0" smtClean="0"/>
              <a:t>International travel balance of payments</a:t>
            </a:r>
            <a:endParaRPr kumimoji="1" lang="ja-JP" altLang="en-US" dirty="0"/>
          </a:p>
        </p:txBody>
      </p:sp>
      <p:pic>
        <p:nvPicPr>
          <p:cNvPr id="16386" name="Picture 2" descr="grp_旅行収支の推移"/>
          <p:cNvPicPr>
            <a:picLocks noChangeAspect="1" noChangeArrowheads="1"/>
          </p:cNvPicPr>
          <p:nvPr/>
        </p:nvPicPr>
        <p:blipFill>
          <a:blip r:embed="rId3" cstate="print"/>
          <a:srcRect l="2532" t="12955"/>
          <a:stretch>
            <a:fillRect/>
          </a:stretch>
        </p:blipFill>
        <p:spPr bwMode="auto">
          <a:xfrm>
            <a:off x="1835696" y="1988840"/>
            <a:ext cx="5544616" cy="4869160"/>
          </a:xfrm>
          <a:prstGeom prst="rect">
            <a:avLst/>
          </a:prstGeom>
          <a:noFill/>
        </p:spPr>
      </p:pic>
      <p:sp>
        <p:nvSpPr>
          <p:cNvPr id="4" name="線吹き出し 1 (枠付き) 3"/>
          <p:cNvSpPr/>
          <p:nvPr/>
        </p:nvSpPr>
        <p:spPr>
          <a:xfrm>
            <a:off x="7452320" y="1844824"/>
            <a:ext cx="1368152" cy="612648"/>
          </a:xfrm>
          <a:prstGeom prst="borderCallout1">
            <a:avLst>
              <a:gd name="adj1" fmla="val 18750"/>
              <a:gd name="adj2" fmla="val -8333"/>
              <a:gd name="adj3" fmla="val 148237"/>
              <a:gd name="adj4" fmla="val -1437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Payment</a:t>
            </a:r>
            <a:endParaRPr lang="en-US" altLang="ja-JP" dirty="0" smtClean="0">
              <a:solidFill>
                <a:schemeClr val="tx1">
                  <a:lumMod val="95000"/>
                  <a:lumOff val="5000"/>
                </a:schemeClr>
              </a:solidFill>
            </a:endParaRPr>
          </a:p>
        </p:txBody>
      </p:sp>
      <p:sp>
        <p:nvSpPr>
          <p:cNvPr id="5" name="線吹き出し 1 (枠付き) 4"/>
          <p:cNvSpPr/>
          <p:nvPr/>
        </p:nvSpPr>
        <p:spPr>
          <a:xfrm>
            <a:off x="7604720" y="3320408"/>
            <a:ext cx="1359768" cy="612648"/>
          </a:xfrm>
          <a:prstGeom prst="borderCallout1">
            <a:avLst>
              <a:gd name="adj1" fmla="val 18750"/>
              <a:gd name="adj2" fmla="val -8333"/>
              <a:gd name="adj3" fmla="val 45231"/>
              <a:gd name="adj4" fmla="val -1027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Acceptance</a:t>
            </a:r>
            <a:endParaRPr kumimoji="1" lang="ja-JP" altLang="en-US" dirty="0">
              <a:solidFill>
                <a:schemeClr val="tx1">
                  <a:lumMod val="95000"/>
                  <a:lumOff val="5000"/>
                </a:schemeClr>
              </a:solidFill>
            </a:endParaRPr>
          </a:p>
        </p:txBody>
      </p:sp>
      <p:sp>
        <p:nvSpPr>
          <p:cNvPr id="6" name="線吹き出し 1 (枠付き) 5"/>
          <p:cNvSpPr/>
          <p:nvPr/>
        </p:nvSpPr>
        <p:spPr>
          <a:xfrm>
            <a:off x="6668616" y="4509120"/>
            <a:ext cx="1359768" cy="612648"/>
          </a:xfrm>
          <a:prstGeom prst="borderCallout1">
            <a:avLst>
              <a:gd name="adj1" fmla="val 18750"/>
              <a:gd name="adj2" fmla="val -8333"/>
              <a:gd name="adj3" fmla="val 45231"/>
              <a:gd name="adj4" fmla="val -1027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Balance difference</a:t>
            </a:r>
            <a:endParaRPr kumimoji="1" lang="ja-JP" altLang="en-US" dirty="0">
              <a:solidFill>
                <a:schemeClr val="tx1">
                  <a:lumMod val="95000"/>
                  <a:lumOff val="5000"/>
                </a:schemeClr>
              </a:solidFill>
            </a:endParaRPr>
          </a:p>
        </p:txBody>
      </p:sp>
      <p:sp>
        <p:nvSpPr>
          <p:cNvPr id="7" name="テキスト ボックス 6"/>
          <p:cNvSpPr txBox="1"/>
          <p:nvPr/>
        </p:nvSpPr>
        <p:spPr>
          <a:xfrm>
            <a:off x="1475656" y="1691516"/>
            <a:ext cx="1579663" cy="369332"/>
          </a:xfrm>
          <a:prstGeom prst="rect">
            <a:avLst/>
          </a:prstGeom>
          <a:noFill/>
        </p:spPr>
        <p:txBody>
          <a:bodyPr wrap="none" rtlCol="0">
            <a:spAutoFit/>
          </a:bodyPr>
          <a:lstStyle/>
          <a:p>
            <a:r>
              <a:rPr kumimoji="1" lang="en-US" altLang="ja-JP" dirty="0" smtClean="0"/>
              <a:t>100Million</a:t>
            </a:r>
            <a:r>
              <a:rPr lang="ja-JP" altLang="en-US" dirty="0" smtClean="0"/>
              <a:t> </a:t>
            </a:r>
            <a:r>
              <a:rPr kumimoji="1" lang="en-US" altLang="ja-JP" dirty="0" smtClean="0"/>
              <a:t>yen</a:t>
            </a:r>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57150">
            <a:solidFill>
              <a:schemeClr val="tx1"/>
            </a:solidFill>
          </a:ln>
        </p:spPr>
        <p:txBody>
          <a:bodyPr/>
          <a:lstStyle/>
          <a:p>
            <a:r>
              <a:rPr lang="en-US" altLang="ja-JP" dirty="0" smtClean="0"/>
              <a:t>Occupancy rate of </a:t>
            </a:r>
            <a:r>
              <a:rPr lang="en-US" altLang="ja-JP" dirty="0" smtClean="0"/>
              <a:t>business-Hotel</a:t>
            </a:r>
            <a:endParaRPr kumimoji="1" lang="ja-JP" altLang="en-US" dirty="0"/>
          </a:p>
        </p:txBody>
      </p:sp>
      <p:pic>
        <p:nvPicPr>
          <p:cNvPr id="10242" name="Picture 2" descr="grp_ビジネスホテルの定員稼働率"/>
          <p:cNvPicPr>
            <a:picLocks noChangeAspect="1" noChangeArrowheads="1"/>
          </p:cNvPicPr>
          <p:nvPr/>
        </p:nvPicPr>
        <p:blipFill>
          <a:blip r:embed="rId3" cstate="print"/>
          <a:srcRect l="461" t="9001" b="9800"/>
          <a:stretch>
            <a:fillRect/>
          </a:stretch>
        </p:blipFill>
        <p:spPr bwMode="auto">
          <a:xfrm>
            <a:off x="539552" y="1340768"/>
            <a:ext cx="8064896" cy="5339530"/>
          </a:xfrm>
          <a:prstGeom prst="rect">
            <a:avLst/>
          </a:prstGeom>
          <a:noFill/>
        </p:spPr>
      </p:pic>
      <p:sp>
        <p:nvSpPr>
          <p:cNvPr id="5" name="線吹き出し 1 (枠付き) 4"/>
          <p:cNvSpPr/>
          <p:nvPr/>
        </p:nvSpPr>
        <p:spPr>
          <a:xfrm>
            <a:off x="7452320" y="3212976"/>
            <a:ext cx="1080120" cy="432048"/>
          </a:xfrm>
          <a:prstGeom prst="borderCallout1">
            <a:avLst>
              <a:gd name="adj1" fmla="val 3845"/>
              <a:gd name="adj2" fmla="val -28603"/>
              <a:gd name="adj3" fmla="val 96373"/>
              <a:gd name="adj4" fmla="val -3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Tokyo </a:t>
            </a:r>
            <a:endParaRPr lang="en-US" altLang="ja-JP" dirty="0" smtClean="0">
              <a:solidFill>
                <a:schemeClr val="tx1">
                  <a:lumMod val="95000"/>
                  <a:lumOff val="5000"/>
                </a:schemeClr>
              </a:solidFill>
            </a:endParaRPr>
          </a:p>
        </p:txBody>
      </p:sp>
      <p:sp>
        <p:nvSpPr>
          <p:cNvPr id="6" name="線吹き出し 1 (枠付き) 5"/>
          <p:cNvSpPr/>
          <p:nvPr/>
        </p:nvSpPr>
        <p:spPr>
          <a:xfrm>
            <a:off x="7452320" y="2348880"/>
            <a:ext cx="1080120" cy="432048"/>
          </a:xfrm>
          <a:prstGeom prst="borderCallout1">
            <a:avLst>
              <a:gd name="adj1" fmla="val 75386"/>
              <a:gd name="adj2" fmla="val -34565"/>
              <a:gd name="adj3" fmla="val 96373"/>
              <a:gd name="adj4" fmla="val -3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Osaka </a:t>
            </a:r>
            <a:endParaRPr lang="en-US" altLang="ja-JP" dirty="0" smtClean="0">
              <a:solidFill>
                <a:schemeClr val="tx1">
                  <a:lumMod val="95000"/>
                  <a:lumOff val="5000"/>
                </a:schemeClr>
              </a:solidFill>
            </a:endParaRPr>
          </a:p>
        </p:txBody>
      </p:sp>
      <p:sp>
        <p:nvSpPr>
          <p:cNvPr id="7" name="線吹き出し 1 (枠付き) 6"/>
          <p:cNvSpPr/>
          <p:nvPr/>
        </p:nvSpPr>
        <p:spPr>
          <a:xfrm>
            <a:off x="7452320" y="2780928"/>
            <a:ext cx="1080120" cy="432048"/>
          </a:xfrm>
          <a:prstGeom prst="borderCallout1">
            <a:avLst>
              <a:gd name="adj1" fmla="val 60482"/>
              <a:gd name="adj2" fmla="val -34564"/>
              <a:gd name="adj3" fmla="val 96373"/>
              <a:gd name="adj4" fmla="val -3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Kyoto </a:t>
            </a:r>
            <a:endParaRPr lang="en-US" altLang="ja-JP" dirty="0" smtClean="0">
              <a:solidFill>
                <a:schemeClr val="tx1">
                  <a:lumMod val="95000"/>
                  <a:lumOff val="5000"/>
                </a:schemeClr>
              </a:solidFill>
            </a:endParaRPr>
          </a:p>
        </p:txBody>
      </p:sp>
      <p:sp>
        <p:nvSpPr>
          <p:cNvPr id="8" name="線吹き出し 1 (枠付き) 7"/>
          <p:cNvSpPr/>
          <p:nvPr/>
        </p:nvSpPr>
        <p:spPr>
          <a:xfrm>
            <a:off x="7524328" y="3861048"/>
            <a:ext cx="1080120" cy="432048"/>
          </a:xfrm>
          <a:prstGeom prst="borderCallout1">
            <a:avLst>
              <a:gd name="adj1" fmla="val 78368"/>
              <a:gd name="adj2" fmla="val -41719"/>
              <a:gd name="adj3" fmla="val 96373"/>
              <a:gd name="adj4" fmla="val -3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Okinawa </a:t>
            </a:r>
            <a:endParaRPr lang="en-US" altLang="ja-JP" dirty="0" smtClean="0">
              <a:solidFill>
                <a:schemeClr val="tx1">
                  <a:lumMod val="95000"/>
                  <a:lumOff val="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8964488" cy="6597352"/>
          </a:xfrm>
        </p:spPr>
        <p:txBody>
          <a:bodyPr>
            <a:normAutofit fontScale="92500" lnSpcReduction="10000"/>
          </a:bodyPr>
          <a:lstStyle/>
          <a:p>
            <a:r>
              <a:rPr lang="en-US" altLang="ja-JP" dirty="0" smtClean="0"/>
              <a:t>There is a small book called "</a:t>
            </a:r>
            <a:r>
              <a:rPr lang="en-US" altLang="ja-JP" b="1" dirty="0" smtClean="0"/>
              <a:t>the tourism and the tourist industry</a:t>
            </a:r>
            <a:r>
              <a:rPr lang="en-US" altLang="ja-JP" dirty="0" smtClean="0"/>
              <a:t>" which the International Tourist Year memorial event cooperation meeting published in 1967. </a:t>
            </a:r>
            <a:endParaRPr lang="ja-JP" altLang="ja-JP" dirty="0" smtClean="0"/>
          </a:p>
          <a:p>
            <a:r>
              <a:rPr lang="en-US" altLang="ja-JP" dirty="0" smtClean="0"/>
              <a:t>Although </a:t>
            </a:r>
            <a:r>
              <a:rPr lang="en-US" altLang="ja-JP" dirty="0" smtClean="0"/>
              <a:t>there was description of "many related legislation is expected by Tourism Basic Law", it was only one T</a:t>
            </a:r>
            <a:r>
              <a:rPr lang="en-US" altLang="ja-JP" b="1" dirty="0" smtClean="0"/>
              <a:t>ourist-Facilities Foundation-Collateral Act</a:t>
            </a:r>
            <a:r>
              <a:rPr lang="en-US" altLang="ja-JP" dirty="0" smtClean="0"/>
              <a:t> that it was able to do After all.</a:t>
            </a:r>
            <a:endParaRPr lang="ja-JP" altLang="en-US" dirty="0" smtClean="0"/>
          </a:p>
          <a:p>
            <a:r>
              <a:rPr lang="en-US" altLang="ja-JP" dirty="0" smtClean="0"/>
              <a:t>It </a:t>
            </a:r>
            <a:r>
              <a:rPr lang="en-US" altLang="ja-JP" dirty="0" smtClean="0"/>
              <a:t>gives an impression that there is a problem in indicator nature as an organic act as compared with having a law directly close to 20 related to Basic Environmental Law. It was kickoff that </a:t>
            </a:r>
            <a:r>
              <a:rPr lang="en-US" altLang="ja-JP" dirty="0" smtClean="0"/>
              <a:t>MP </a:t>
            </a:r>
            <a:r>
              <a:rPr lang="en-US" altLang="ja-JP" dirty="0" err="1" smtClean="0"/>
              <a:t>Nikai</a:t>
            </a:r>
            <a:r>
              <a:rPr lang="en-US" altLang="ja-JP" dirty="0" smtClean="0"/>
              <a:t> </a:t>
            </a:r>
            <a:r>
              <a:rPr lang="en-US" altLang="ja-JP" dirty="0" smtClean="0"/>
              <a:t>Toshihiro touched on revision of Tourism Basic Law at New-Year's-greetings in 2003 of the tourism relation organizations</a:t>
            </a:r>
            <a:r>
              <a:rPr lang="en-US" altLang="ja-JP" dirty="0" smtClean="0"/>
              <a:t>.</a:t>
            </a:r>
            <a:endParaRPr lang="ja-JP" altLang="ja-JP"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lstStyle/>
          <a:p>
            <a:r>
              <a:rPr lang="en-US" altLang="ja-JP" dirty="0" smtClean="0"/>
              <a:t>Occupancy rate of R</a:t>
            </a:r>
            <a:r>
              <a:rPr lang="en-US" altLang="ja-JP" dirty="0" smtClean="0"/>
              <a:t>yokan</a:t>
            </a:r>
            <a:endParaRPr kumimoji="1" lang="ja-JP" altLang="en-US" dirty="0"/>
          </a:p>
        </p:txBody>
      </p:sp>
      <p:pic>
        <p:nvPicPr>
          <p:cNvPr id="28674" name="Picture 2" descr="grp_旅館稼働率 (1)"/>
          <p:cNvPicPr>
            <a:picLocks noChangeAspect="1" noChangeArrowheads="1"/>
          </p:cNvPicPr>
          <p:nvPr/>
        </p:nvPicPr>
        <p:blipFill>
          <a:blip r:embed="rId3" cstate="print"/>
          <a:srcRect t="8400" b="9001"/>
          <a:stretch>
            <a:fillRect/>
          </a:stretch>
        </p:blipFill>
        <p:spPr bwMode="auto">
          <a:xfrm>
            <a:off x="686010" y="1484784"/>
            <a:ext cx="7630406" cy="5115840"/>
          </a:xfrm>
          <a:prstGeom prst="rect">
            <a:avLst/>
          </a:prstGeom>
          <a:noFill/>
        </p:spPr>
      </p:pic>
      <p:sp>
        <p:nvSpPr>
          <p:cNvPr id="8" name="線吹き出し 1 (枠付き) 7"/>
          <p:cNvSpPr/>
          <p:nvPr/>
        </p:nvSpPr>
        <p:spPr>
          <a:xfrm>
            <a:off x="7164288" y="2492896"/>
            <a:ext cx="1080120" cy="432048"/>
          </a:xfrm>
          <a:prstGeom prst="borderCallout1">
            <a:avLst>
              <a:gd name="adj1" fmla="val 90291"/>
              <a:gd name="adj2" fmla="val -26218"/>
              <a:gd name="adj3" fmla="val 96373"/>
              <a:gd name="adj4" fmla="val -3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Tokyo </a:t>
            </a:r>
            <a:endParaRPr lang="en-US" altLang="ja-JP" dirty="0" smtClean="0">
              <a:solidFill>
                <a:schemeClr val="tx1">
                  <a:lumMod val="95000"/>
                  <a:lumOff val="5000"/>
                </a:schemeClr>
              </a:solidFill>
            </a:endParaRPr>
          </a:p>
        </p:txBody>
      </p:sp>
      <p:sp>
        <p:nvSpPr>
          <p:cNvPr id="9" name="線吹き出し 1 (枠付き) 8"/>
          <p:cNvSpPr/>
          <p:nvPr/>
        </p:nvSpPr>
        <p:spPr>
          <a:xfrm>
            <a:off x="7164288" y="3645024"/>
            <a:ext cx="1080120" cy="288032"/>
          </a:xfrm>
          <a:prstGeom prst="borderCallout1">
            <a:avLst>
              <a:gd name="adj1" fmla="val 75386"/>
              <a:gd name="adj2" fmla="val -29796"/>
              <a:gd name="adj3" fmla="val 96373"/>
              <a:gd name="adj4" fmla="val -3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Osaka </a:t>
            </a:r>
            <a:endParaRPr lang="en-US" altLang="ja-JP" dirty="0" smtClean="0">
              <a:solidFill>
                <a:schemeClr val="tx1">
                  <a:lumMod val="95000"/>
                  <a:lumOff val="5000"/>
                </a:schemeClr>
              </a:solidFill>
            </a:endParaRPr>
          </a:p>
        </p:txBody>
      </p:sp>
      <p:sp>
        <p:nvSpPr>
          <p:cNvPr id="10" name="線吹き出し 1 (枠付き) 9"/>
          <p:cNvSpPr/>
          <p:nvPr/>
        </p:nvSpPr>
        <p:spPr>
          <a:xfrm>
            <a:off x="7164288" y="3140968"/>
            <a:ext cx="1080120" cy="432048"/>
          </a:xfrm>
          <a:prstGeom prst="borderCallout1">
            <a:avLst>
              <a:gd name="adj1" fmla="val 114139"/>
              <a:gd name="adj2" fmla="val -28602"/>
              <a:gd name="adj3" fmla="val 96373"/>
              <a:gd name="adj4" fmla="val -3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Kyoto </a:t>
            </a:r>
            <a:endParaRPr lang="en-US" altLang="ja-JP" dirty="0" smtClean="0">
              <a:solidFill>
                <a:schemeClr val="tx1">
                  <a:lumMod val="95000"/>
                  <a:lumOff val="5000"/>
                </a:schemeClr>
              </a:solidFill>
            </a:endParaRPr>
          </a:p>
        </p:txBody>
      </p:sp>
      <p:sp>
        <p:nvSpPr>
          <p:cNvPr id="11" name="線吹き出し 1 (枠付き) 10"/>
          <p:cNvSpPr/>
          <p:nvPr/>
        </p:nvSpPr>
        <p:spPr>
          <a:xfrm>
            <a:off x="4860032" y="5013176"/>
            <a:ext cx="1080120" cy="432048"/>
          </a:xfrm>
          <a:prstGeom prst="borderCallout1">
            <a:avLst>
              <a:gd name="adj1" fmla="val 30673"/>
              <a:gd name="adj2" fmla="val -39334"/>
              <a:gd name="adj3" fmla="val 96373"/>
              <a:gd name="adj4" fmla="val -3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Okinawa </a:t>
            </a:r>
            <a:endParaRPr lang="en-US" altLang="ja-JP" dirty="0" smtClean="0">
              <a:solidFill>
                <a:schemeClr val="tx1">
                  <a:lumMod val="95000"/>
                  <a:lumOff val="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8369" name="Object 1"/>
          <p:cNvGraphicFramePr>
            <a:graphicFrameLocks noChangeAspect="1"/>
          </p:cNvGraphicFramePr>
          <p:nvPr/>
        </p:nvGraphicFramePr>
        <p:xfrm>
          <a:off x="-1" y="0"/>
          <a:ext cx="8757547" cy="6597352"/>
        </p:xfrm>
        <a:graphic>
          <a:graphicData uri="http://schemas.openxmlformats.org/presentationml/2006/ole">
            <p:oleObj spid="_x0000_s382978" name="スライド" r:id="rId4" imgW="4610017" imgH="3458129" progId="PowerPoint.Slide.12">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38100">
            <a:solidFill>
              <a:schemeClr val="tx1"/>
            </a:solidFill>
          </a:ln>
        </p:spPr>
        <p:txBody>
          <a:bodyPr>
            <a:normAutofit/>
          </a:bodyPr>
          <a:lstStyle/>
          <a:p>
            <a:r>
              <a:rPr lang="en-US" altLang="ja-JP" b="1" dirty="0" smtClean="0"/>
              <a:t>Hospitality and </a:t>
            </a:r>
            <a:r>
              <a:rPr lang="en-US" altLang="ja-JP" b="1" dirty="0" smtClean="0"/>
              <a:t>chip</a:t>
            </a:r>
            <a:endParaRPr kumimoji="1" lang="ja-JP" altLang="en-US" dirty="0"/>
          </a:p>
        </p:txBody>
      </p:sp>
      <p:sp>
        <p:nvSpPr>
          <p:cNvPr id="3" name="コンテンツ プレースホルダ 2"/>
          <p:cNvSpPr>
            <a:spLocks noGrp="1"/>
          </p:cNvSpPr>
          <p:nvPr>
            <p:ph idx="1"/>
          </p:nvPr>
        </p:nvSpPr>
        <p:spPr>
          <a:xfrm>
            <a:off x="0" y="1196752"/>
            <a:ext cx="9144000" cy="5517232"/>
          </a:xfrm>
        </p:spPr>
        <p:txBody>
          <a:bodyPr>
            <a:noAutofit/>
          </a:bodyPr>
          <a:lstStyle/>
          <a:p>
            <a:r>
              <a:rPr lang="en-US" altLang="ja-JP" sz="3600" dirty="0" smtClean="0"/>
              <a:t> </a:t>
            </a:r>
            <a:r>
              <a:rPr lang="en-US" altLang="ja-JP" sz="3600" b="1" dirty="0" smtClean="0"/>
              <a:t>As </a:t>
            </a:r>
            <a:r>
              <a:rPr lang="en-US" altLang="ja-JP" sz="3600" b="1" dirty="0" smtClean="0"/>
              <a:t>for a service, the etymology is the same as a slave. The simple labor which the slave was performing is replaced for a machine or a robot. </a:t>
            </a:r>
            <a:endParaRPr lang="en-US" altLang="ja-JP" sz="3600" b="1" dirty="0" smtClean="0"/>
          </a:p>
          <a:p>
            <a:r>
              <a:rPr lang="en-US" altLang="ja-JP" sz="3600" b="1" dirty="0" smtClean="0"/>
              <a:t>However</a:t>
            </a:r>
            <a:r>
              <a:rPr lang="en-US" altLang="ja-JP" sz="3600" b="1" dirty="0" smtClean="0"/>
              <a:t>, the people with the talent which can perform creative work are not so many. Let's think about "the way and a future image of the waiting on customers" in the tourism</a:t>
            </a:r>
            <a:r>
              <a:rPr lang="ja-JP" altLang="ja-JP" sz="3600" b="1" dirty="0" smtClean="0"/>
              <a:t>　</a:t>
            </a:r>
            <a:r>
              <a:rPr lang="en-US" altLang="ja-JP" sz="3600" b="1" dirty="0" smtClean="0"/>
              <a:t>without being confused by the word "</a:t>
            </a:r>
            <a:r>
              <a:rPr lang="en-US" altLang="ja-JP" sz="3600" b="1" dirty="0" smtClean="0"/>
              <a:t>hospitality“.</a:t>
            </a:r>
            <a:endParaRPr kumimoji="1" lang="ja-JP" altLang="en-US" sz="3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92500" lnSpcReduction="10000"/>
          </a:bodyPr>
          <a:lstStyle/>
          <a:p>
            <a:r>
              <a:rPr lang="en-US" altLang="ja-JP" dirty="0" smtClean="0"/>
              <a:t>"OMOTENASI" became the center of attention by Olympics attraction. However, because it was probably translated as hospitality and was reported by overseas media, it was domestic subject to the last.</a:t>
            </a:r>
            <a:endParaRPr lang="ja-JP" altLang="ja-JP" dirty="0" smtClean="0"/>
          </a:p>
          <a:p>
            <a:r>
              <a:rPr lang="en-US" altLang="ja-JP" dirty="0" smtClean="0"/>
              <a:t>Probably, the relation between hospitality and OMOTENASI will be the same as the relation between tourism</a:t>
            </a:r>
            <a:r>
              <a:rPr lang="ja-JP" altLang="ja-JP" dirty="0" smtClean="0"/>
              <a:t>　</a:t>
            </a:r>
            <a:r>
              <a:rPr lang="en-US" altLang="ja-JP" dirty="0" smtClean="0"/>
              <a:t>and</a:t>
            </a:r>
            <a:r>
              <a:rPr lang="ja-JP" altLang="ja-JP" dirty="0" smtClean="0"/>
              <a:t>　</a:t>
            </a:r>
            <a:r>
              <a:rPr lang="en-US" altLang="ja-JP" dirty="0" smtClean="0"/>
              <a:t>KANKO. In short, it is a problem of a definition of language. I think that hospitality is also a problem of a cerebral reaction. </a:t>
            </a:r>
            <a:endParaRPr lang="ja-JP" altLang="ja-JP" dirty="0" smtClean="0"/>
          </a:p>
          <a:p>
            <a:r>
              <a:rPr lang="en-US" altLang="ja-JP" dirty="0" smtClean="0"/>
              <a:t>The sense of the pain may be regarded as a pleasant feeling(SM play)</a:t>
            </a:r>
            <a:r>
              <a:rPr lang="ja-JP" altLang="ja-JP" dirty="0" smtClean="0"/>
              <a:t>　</a:t>
            </a:r>
            <a:r>
              <a:rPr lang="en-US" altLang="ja-JP" dirty="0" smtClean="0"/>
              <a:t>and  as pain(violence).The former becomes a crime and the latter can obtain </a:t>
            </a:r>
            <a:r>
              <a:rPr lang="en-US" altLang="ja-JP" b="1" dirty="0" smtClean="0"/>
              <a:t>remuneration</a:t>
            </a:r>
            <a:r>
              <a:rPr lang="en-US" altLang="ja-JP" dirty="0" smtClean="0"/>
              <a:t>. Therefore, I think that scientific data is insufficient as a subject of research though it can teach as "skill".</a:t>
            </a:r>
            <a:endParaRPr lang="ja-JP" altLang="ja-JP" dirty="0" smtClean="0"/>
          </a:p>
          <a:p>
            <a:endParaRPr lang="ja-JP" altLang="en-US" dirty="0" smtClean="0"/>
          </a:p>
          <a:p>
            <a:endParaRPr kumimoji="1" lang="ja-JP"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8964488" cy="6858000"/>
          </a:xfrm>
        </p:spPr>
        <p:txBody>
          <a:bodyPr>
            <a:normAutofit fontScale="92500" lnSpcReduction="10000"/>
          </a:bodyPr>
          <a:lstStyle/>
          <a:p>
            <a:r>
              <a:rPr lang="en-US" altLang="ja-JP" dirty="0" smtClean="0"/>
              <a:t>The waiting on a customer skill overlaps with a tip discussion, but the tip overlaps with the issue of labor reward and tax.</a:t>
            </a:r>
            <a:endParaRPr lang="ja-JP" altLang="ja-JP" dirty="0" smtClean="0"/>
          </a:p>
          <a:p>
            <a:r>
              <a:rPr lang="en-US" altLang="ja-JP" dirty="0" smtClean="0"/>
              <a:t>During</a:t>
            </a:r>
            <a:r>
              <a:rPr lang="ja-JP" altLang="ja-JP" dirty="0" smtClean="0"/>
              <a:t>　</a:t>
            </a:r>
            <a:r>
              <a:rPr lang="en-US" altLang="ja-JP" dirty="0" smtClean="0"/>
              <a:t>the golden age, the income of the tip of the Ryokan employee were never negligible in the Kaga hot-springs resort and there were many people who spent it as pension non-participation. Probably, there was an appropriate merit also in the employment side.</a:t>
            </a:r>
            <a:endParaRPr lang="ja-JP" altLang="ja-JP" dirty="0" smtClean="0"/>
          </a:p>
          <a:p>
            <a:r>
              <a:rPr lang="en-US" altLang="ja-JP" dirty="0" smtClean="0"/>
              <a:t>A golden age was over, and a number of bath visitors decreased sharply, and a Ryokan went bankrupt. The employee fell out of employment for aging. As a result, the phenomenon that they couldn't but depend on welfare for became remarkable (cf. figure). Wisdom to balance a modern hiring with the reward for the waiting on customers skill will be necessary.</a:t>
            </a:r>
            <a:endParaRPr lang="ja-JP" altLang="ja-JP" dirty="0" smtClean="0"/>
          </a:p>
          <a:p>
            <a:endParaRPr kumimoji="1" lang="ja-JP"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77500" lnSpcReduction="20000"/>
          </a:bodyPr>
          <a:lstStyle/>
          <a:p>
            <a:r>
              <a:rPr lang="en-US" altLang="ja-JP" dirty="0" smtClean="0"/>
              <a:t>The Board of tourist industry in prewar days appealed for the abolition of the traditional tip called</a:t>
            </a:r>
            <a:r>
              <a:rPr lang="ja-JP" altLang="ja-JP" dirty="0" smtClean="0"/>
              <a:t>“</a:t>
            </a:r>
            <a:r>
              <a:rPr lang="en-US" altLang="ja-JP" dirty="0" err="1" smtClean="0"/>
              <a:t>Chadai</a:t>
            </a:r>
            <a:r>
              <a:rPr lang="ja-JP" altLang="ja-JP" dirty="0" smtClean="0"/>
              <a:t>”</a:t>
            </a:r>
            <a:r>
              <a:rPr lang="en-US" altLang="ja-JP" dirty="0" smtClean="0"/>
              <a:t>which was incomprehensible to the foreigner. However, since the word "chip" was imported after the war, possibly it did not need to appeal for abolition. A tip system was not familiar in Japan. As a result, "service charge" that users were assigned to uniformly was born.</a:t>
            </a:r>
            <a:endParaRPr lang="ja-JP" altLang="ja-JP" dirty="0" smtClean="0"/>
          </a:p>
          <a:p>
            <a:r>
              <a:rPr lang="en-US" altLang="ja-JP" dirty="0" smtClean="0"/>
              <a:t>Service charge is listed in a bill separately from a tax even if you go to celebrity restaurants and it is paid by credit-card. I am interested how service charge is distributed.</a:t>
            </a:r>
            <a:endParaRPr lang="ja-JP" altLang="ja-JP" dirty="0" smtClean="0"/>
          </a:p>
          <a:p>
            <a:r>
              <a:rPr lang="en-US" altLang="ja-JP" dirty="0" smtClean="0"/>
              <a:t>The practice proposal of "mind of reception" is made in creation of tourism plan. For example, it is "friendly-greeting campaign" that schoolchildren will speak to tourists. However, unlike employee education, argument also comes out whether it is what should be performed by school education. Looking out to unfamiliar persons is also required for education. Since various persons visit in tourist resorts, it is the argument whether it is a mission of administration to just protect children from dangerous adults.</a:t>
            </a:r>
            <a:endParaRPr lang="ja-JP" altLang="ja-JP" dirty="0" smtClean="0"/>
          </a:p>
          <a:p>
            <a:r>
              <a:rPr lang="en-US" altLang="ja-JP" dirty="0" smtClean="0"/>
              <a:t>The best seller book "true moment" was written by the president of SAS, Jan Carl </a:t>
            </a:r>
            <a:r>
              <a:rPr lang="en-US" altLang="ja-JP" dirty="0" err="1" smtClean="0"/>
              <a:t>Seng</a:t>
            </a:r>
            <a:r>
              <a:rPr lang="en-US" altLang="ja-JP" dirty="0" smtClean="0"/>
              <a:t>. However, SAS went bankrupt after that. Cabin attendants such as JAL should know it before hospitality education</a:t>
            </a:r>
            <a:r>
              <a:rPr lang="en-US" altLang="ja-JP" dirty="0" smtClean="0"/>
              <a:t>.</a:t>
            </a:r>
            <a:endParaRPr lang="ja-JP" altLang="ja-JP"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77500" lnSpcReduction="20000"/>
          </a:bodyPr>
          <a:lstStyle/>
          <a:p>
            <a:r>
              <a:rPr lang="en-US" altLang="ja-JP" dirty="0" smtClean="0"/>
              <a:t>Not only Jan Carl </a:t>
            </a:r>
            <a:r>
              <a:rPr lang="en-US" altLang="ja-JP" dirty="0" err="1" smtClean="0"/>
              <a:t>Seng</a:t>
            </a:r>
            <a:r>
              <a:rPr lang="en-US" altLang="ja-JP" dirty="0" smtClean="0"/>
              <a:t> but also prominent persons of staying industry are giving a speech of the success story at various lecture meetings. My wonder was felt for teaching know-how easily. However, he gets the authority "because our boss appears in media, he is great!" from his young employee. It appears that the activity in mass media is effective in the meaning. Therefore, "mind of hospitality" may be told easily.</a:t>
            </a:r>
            <a:endParaRPr lang="ja-JP" altLang="ja-JP" dirty="0" smtClean="0"/>
          </a:p>
          <a:p>
            <a:r>
              <a:rPr lang="en-US" altLang="ja-JP" dirty="0" smtClean="0"/>
              <a:t>Good manner of Japanese in transportation is praised, but, in the Edo era, the townsman and the farmer were not trained at their home. There was only discipline of the work. The elementary school of the Meiji only told the reading and writing abacus and did not train pupils. Even if it was not the result, the scene of the Taisho era was an arrogant trade fair. There was not the custom to hand over a seat to the elderly and an ill person like the present and appeared to be the state of the person victory that persons sat down on earlier. People who had high social position appeared to have possibilities to take tableware even at a party on the Emperor's Birthday hosted by the government.</a:t>
            </a:r>
            <a:endParaRPr lang="ja-JP" altLang="ja-JP" dirty="0" smtClean="0"/>
          </a:p>
          <a:p>
            <a:r>
              <a:rPr lang="en-US" altLang="ja-JP" dirty="0" smtClean="0"/>
              <a:t>It is just culture in a manner and will be judging from the existing state of things after all. It is necessary for tourism researchers to criticize it carefully.</a:t>
            </a:r>
            <a:endParaRPr lang="ja-JP" altLang="ja-JP" dirty="0" smtClean="0"/>
          </a:p>
          <a:p>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0"/>
            <a:ext cx="8964488" cy="6858000"/>
          </a:xfrm>
        </p:spPr>
        <p:txBody>
          <a:bodyPr>
            <a:normAutofit fontScale="92500" lnSpcReduction="10000"/>
          </a:bodyPr>
          <a:lstStyle/>
          <a:p>
            <a:r>
              <a:rPr lang="en-US" altLang="ja-JP" dirty="0" smtClean="0"/>
              <a:t>The etymology of Japanese word “</a:t>
            </a:r>
            <a:r>
              <a:rPr lang="en-US" altLang="ja-JP" dirty="0" err="1" smtClean="0"/>
              <a:t>kankou</a:t>
            </a:r>
            <a:r>
              <a:rPr lang="en-US" altLang="ja-JP" dirty="0" smtClean="0"/>
              <a:t> </a:t>
            </a:r>
            <a:r>
              <a:rPr lang="ja-JP" altLang="ja-JP" dirty="0" smtClean="0"/>
              <a:t>観光</a:t>
            </a:r>
            <a:r>
              <a:rPr lang="en-US" altLang="ja-JP" dirty="0" smtClean="0"/>
              <a:t>” which means tourism  required for the famous phrase in </a:t>
            </a:r>
            <a:r>
              <a:rPr lang="ja-JP" altLang="ja-JP" dirty="0" smtClean="0"/>
              <a:t>“</a:t>
            </a:r>
            <a:r>
              <a:rPr lang="en-US" altLang="ja-JP" dirty="0" smtClean="0"/>
              <a:t>I </a:t>
            </a:r>
            <a:r>
              <a:rPr lang="en-US" altLang="ja-JP" dirty="0" err="1" smtClean="0"/>
              <a:t>Ching</a:t>
            </a:r>
            <a:r>
              <a:rPr lang="en-US" altLang="ja-JP" dirty="0" smtClean="0"/>
              <a:t> </a:t>
            </a:r>
            <a:r>
              <a:rPr lang="ja-JP" altLang="ja-JP" dirty="0" smtClean="0"/>
              <a:t>易経”</a:t>
            </a:r>
            <a:r>
              <a:rPr lang="en-US" altLang="ja-JP" dirty="0" smtClean="0"/>
              <a:t>Chinese classic “</a:t>
            </a:r>
            <a:r>
              <a:rPr lang="en-US" altLang="ja-JP" dirty="0" smtClean="0">
                <a:solidFill>
                  <a:srgbClr val="FF0000"/>
                </a:solidFill>
              </a:rPr>
              <a:t>to watch the light of the country</a:t>
            </a:r>
            <a:r>
              <a:rPr lang="ja-JP" altLang="ja-JP" dirty="0" smtClean="0">
                <a:solidFill>
                  <a:srgbClr val="FF0000"/>
                </a:solidFill>
              </a:rPr>
              <a:t>　</a:t>
            </a:r>
            <a:r>
              <a:rPr lang="ja-JP" altLang="ja-JP" dirty="0" smtClean="0"/>
              <a:t>観国之光</a:t>
            </a:r>
            <a:r>
              <a:rPr lang="en-US" altLang="ja-JP" dirty="0" smtClean="0"/>
              <a:t>”. In 1930, by royal decree, at the Ministry of Railways, the International Tourism Bureau was established. Royal Decree regarding the establishment of the International Tourism Bureau is the first example using this word as legal one. But the meaning of “</a:t>
            </a:r>
            <a:r>
              <a:rPr lang="en-US" altLang="ja-JP" dirty="0" err="1" smtClean="0"/>
              <a:t>kankou</a:t>
            </a:r>
            <a:r>
              <a:rPr lang="en-US" altLang="ja-JP" dirty="0" smtClean="0"/>
              <a:t>” at that time, unlike the origin, changed “</a:t>
            </a:r>
            <a:r>
              <a:rPr lang="en-US" altLang="ja-JP" dirty="0" smtClean="0">
                <a:solidFill>
                  <a:srgbClr val="FF0000"/>
                </a:solidFill>
              </a:rPr>
              <a:t>to show Japanese culture to the foreign tourists</a:t>
            </a:r>
            <a:r>
              <a:rPr lang="en-US" altLang="ja-JP" dirty="0" smtClean="0"/>
              <a:t>”. Because Deep groove is lying between the origin and the actual meaning, Japanese tourism policy has become hard to understand.</a:t>
            </a:r>
            <a:endParaRPr lang="ja-JP" altLang="ja-JP" dirty="0" smtClean="0"/>
          </a:p>
          <a:p>
            <a:r>
              <a:rPr lang="ja-JP" altLang="ja-JP" dirty="0" smtClean="0">
                <a:solidFill>
                  <a:srgbClr val="FF0000"/>
                </a:solidFill>
              </a:rPr>
              <a:t>Unusual</a:t>
            </a:r>
            <a:r>
              <a:rPr lang="en-US" altLang="ja-JP" dirty="0" smtClean="0">
                <a:solidFill>
                  <a:srgbClr val="FF0000"/>
                </a:solidFill>
              </a:rPr>
              <a:t> </a:t>
            </a:r>
            <a:r>
              <a:rPr lang="en-US" altLang="ja-JP" dirty="0" smtClean="0">
                <a:solidFill>
                  <a:srgbClr val="FF0000"/>
                </a:solidFill>
              </a:rPr>
              <a:t>Ten-million program </a:t>
            </a:r>
            <a:r>
              <a:rPr lang="en-US" altLang="ja-JP" dirty="0" smtClean="0"/>
              <a:t>was launched by Japanese government. which aimed reduction of U.S. dollars held by Japan</a:t>
            </a:r>
            <a:r>
              <a:rPr lang="en-US" altLang="ja-JP" dirty="0" smtClean="0"/>
              <a:t>.</a:t>
            </a:r>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a:bodyPr>
          <a:lstStyle/>
          <a:p>
            <a:r>
              <a:rPr lang="ja-JP" altLang="ja-JP" dirty="0" smtClean="0"/>
              <a:t>Expanding domestic demand   Resort development boom happened   Criticism of environmental damage   Hotel company and bank failures occurred   The so-called bubble   Economic bubble </a:t>
            </a:r>
            <a:r>
              <a:rPr lang="ja-JP" altLang="ja-JP" dirty="0" smtClean="0"/>
              <a:t>burst</a:t>
            </a:r>
            <a:r>
              <a:rPr lang="en-US" altLang="ja-JP" dirty="0" smtClean="0"/>
              <a:t>.</a:t>
            </a:r>
            <a:endParaRPr lang="ja-JP" altLang="ja-JP" dirty="0" smtClean="0"/>
          </a:p>
          <a:p>
            <a:r>
              <a:rPr lang="ja-JP" altLang="ja-JP" dirty="0" smtClean="0">
                <a:solidFill>
                  <a:srgbClr val="FF0000"/>
                </a:solidFill>
              </a:rPr>
              <a:t>Comprehensive Recreation Area Improvement Act</a:t>
            </a:r>
            <a:r>
              <a:rPr lang="ja-JP" altLang="ja-JP" dirty="0" smtClean="0"/>
              <a:t>, which many Japanese researchers have criticized, however for tourism, is the first comprehensive law. In terms of legislation, this act is to be judged. In this Act, the word (観光)was not used</a:t>
            </a:r>
            <a:r>
              <a:rPr lang="ja-JP" altLang="ja-JP" dirty="0" smtClean="0"/>
              <a:t>.</a:t>
            </a:r>
            <a:r>
              <a:rPr lang="ja-JP" altLang="ja-JP" dirty="0" smtClean="0"/>
              <a:t>　Tourism is, in what is not socially recognized yet.</a:t>
            </a:r>
          </a:p>
          <a:p>
            <a:r>
              <a:rPr lang="ja-JP" altLang="ja-JP" dirty="0" smtClean="0"/>
              <a:t> </a:t>
            </a:r>
            <a:r>
              <a:rPr lang="ja-JP" altLang="ja-JP" dirty="0" smtClean="0"/>
              <a:t>After </a:t>
            </a:r>
            <a:r>
              <a:rPr lang="ja-JP" altLang="ja-JP" dirty="0" smtClean="0"/>
              <a:t>resort or recreation, the word tourism was recognized   Koizumi cabinet Administrative policy speech at the national diet   </a:t>
            </a:r>
            <a:r>
              <a:rPr lang="en-US" altLang="ja-JP" dirty="0" smtClean="0"/>
              <a:t>for the </a:t>
            </a:r>
            <a:r>
              <a:rPr lang="ja-JP" altLang="ja-JP" dirty="0" smtClean="0"/>
              <a:t>first time</a:t>
            </a:r>
            <a:r>
              <a:rPr lang="en-US" altLang="ja-JP" dirty="0" smtClean="0"/>
              <a:t>.</a:t>
            </a:r>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85000"/>
                <a:lumOff val="15000"/>
              </a:schemeClr>
            </a:solidFill>
          </a:ln>
        </p:spPr>
        <p:txBody>
          <a:bodyPr>
            <a:normAutofit fontScale="90000"/>
          </a:bodyPr>
          <a:lstStyle/>
          <a:p>
            <a:r>
              <a:rPr lang="en-US" altLang="ja-JP" b="1" dirty="0" smtClean="0"/>
              <a:t> </a:t>
            </a:r>
            <a:r>
              <a:rPr lang="en-US" altLang="ja-JP" b="1" dirty="0" smtClean="0"/>
              <a:t>Shinkansen and Osaka World Expo</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lnSpcReduction="10000"/>
          </a:bodyPr>
          <a:lstStyle/>
          <a:p>
            <a:r>
              <a:rPr lang="en-US" altLang="ja-JP" dirty="0" smtClean="0"/>
              <a:t> </a:t>
            </a:r>
            <a:r>
              <a:rPr lang="en-US" altLang="ja-JP" dirty="0" smtClean="0"/>
              <a:t>The </a:t>
            </a:r>
            <a:r>
              <a:rPr lang="en-US" altLang="ja-JP" dirty="0" smtClean="0"/>
              <a:t>railroad fare of JNR was decided concretely by law. It was because the railroad was under state monopoly by the Railroad Nationalization Law. The constitution has determined that the tax must be decided by law (It is the origin in Magna Charta.). It was thought like the tax that the JNR fare had to be based on law as a monopoly price. In 1987 Japanese National Railway (JNR) became the private corporation (JR) and did not need to finally establish the fare in law</a:t>
            </a:r>
            <a:r>
              <a:rPr lang="en-US" altLang="ja-JP" dirty="0" smtClean="0"/>
              <a:t>.</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Autofit/>
          </a:bodyPr>
          <a:lstStyle/>
          <a:p>
            <a:r>
              <a:rPr lang="en-US" altLang="ja-JP" sz="4000" dirty="0" smtClean="0">
                <a:solidFill>
                  <a:srgbClr val="FF0000"/>
                </a:solidFill>
              </a:rPr>
              <a:t>The old centralized rule</a:t>
            </a:r>
            <a:r>
              <a:rPr lang="en-US" altLang="ja-JP" sz="4000" dirty="0" smtClean="0"/>
              <a:t> </a:t>
            </a:r>
            <a:r>
              <a:rPr lang="en-US" altLang="ja-JP" sz="3600" dirty="0" smtClean="0"/>
              <a:t>to which it was presupposed that the local self-governing body has to follow the national tourism policy existed in Tourism Basic Law. It was revised, saying "the independent measure which employed the characteristic of the zone of a municipal corporation efficiently being decided upon and implemented" in the Tourism Nation Promotion Basic Law. At last, it became the same as the idea which respects local autonomy like other organic acts, such as Small and Medium Enterprise Basic Law.</a:t>
            </a:r>
            <a:endParaRPr lang="ja-JP" altLang="en-US" sz="3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88640"/>
            <a:ext cx="8784976" cy="5937523"/>
          </a:xfrm>
        </p:spPr>
        <p:txBody>
          <a:bodyPr>
            <a:normAutofit fontScale="92500" lnSpcReduction="10000"/>
          </a:bodyPr>
          <a:lstStyle/>
          <a:p>
            <a:r>
              <a:rPr lang="en-US" altLang="ja-JP" dirty="0" smtClean="0"/>
              <a:t>JNR did not sell it directly about pack-tour and took the policy that travel agencies conjugated and sold. "A travel coupon" was born in February, 1955. The uniform travel coupon was a product of the package tour that travel agencies performed and affected the fare system. </a:t>
            </a:r>
            <a:endParaRPr lang="ja-JP" altLang="ja-JP" dirty="0" smtClean="0"/>
          </a:p>
          <a:p>
            <a:r>
              <a:rPr lang="en-US" altLang="ja-JP" dirty="0" smtClean="0"/>
              <a:t>The Shinkansen which started business in 1964 had the number of seats 3 times as large as a conventional line. The visitor of the Osaka expo in 1970 counts 64millions people and one-third of persons who visited the Osaka expo was said to have used JNR. The number of Shinkansen was increased sharply especially.</a:t>
            </a:r>
            <a:endParaRPr lang="ja-JP" altLang="ja-JP" dirty="0" smtClean="0"/>
          </a:p>
          <a:p>
            <a:endParaRPr kumimoji="1" lang="ja-JP"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a:bodyPr>
          <a:lstStyle/>
          <a:p>
            <a:r>
              <a:rPr lang="en-US" altLang="ja-JP" sz="4000" dirty="0" smtClean="0"/>
              <a:t>When it did well in Osaka Expo, JNR printed a large-scale campaign corresponding to the demand for post-international exposition decrease out. However, the travel agencies' power also became strong gradually as the tourism tour increased ignited by the expo.</a:t>
            </a:r>
            <a:endParaRPr lang="ja-JP" altLang="ja-JP" sz="4000" dirty="0" smtClean="0"/>
          </a:p>
          <a:p>
            <a:r>
              <a:rPr lang="en-US" altLang="ja-JP" sz="4000" dirty="0" smtClean="0"/>
              <a:t>Travel agencies also come to sell by performing product development himself, and rivalry with JNR came to occur. </a:t>
            </a:r>
            <a:endParaRPr lang="ja-JP" altLang="ja-JP" sz="4000"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04664"/>
            <a:ext cx="8507288" cy="3168352"/>
          </a:xfrm>
          <a:solidFill>
            <a:srgbClr val="FFFF00"/>
          </a:solidFill>
          <a:ln w="57150">
            <a:solidFill>
              <a:schemeClr val="tx1"/>
            </a:solidFill>
          </a:ln>
        </p:spPr>
        <p:txBody>
          <a:bodyPr>
            <a:normAutofit/>
          </a:bodyPr>
          <a:lstStyle/>
          <a:p>
            <a:r>
              <a:rPr lang="en-US" altLang="ja-JP" dirty="0" smtClean="0"/>
              <a:t>TOKYO OLYMPIC 2020 and </a:t>
            </a:r>
            <a:r>
              <a:rPr lang="en-US" altLang="ja-JP" dirty="0" smtClean="0"/>
              <a:t/>
            </a:r>
            <a:br>
              <a:rPr lang="en-US" altLang="ja-JP" dirty="0" smtClean="0"/>
            </a:br>
            <a:r>
              <a:rPr lang="en-US" altLang="ja-JP" dirty="0" smtClean="0"/>
              <a:t>CO-USE(plan)</a:t>
            </a:r>
            <a:br>
              <a:rPr lang="en-US" altLang="ja-JP" dirty="0" smtClean="0"/>
            </a:br>
            <a:r>
              <a:rPr lang="en-US" altLang="ja-JP" dirty="0" smtClean="0"/>
              <a:t> </a:t>
            </a:r>
            <a:r>
              <a:rPr lang="en-US" altLang="ja-JP" dirty="0" smtClean="0"/>
              <a:t>of YOKOTA </a:t>
            </a:r>
            <a:r>
              <a:rPr lang="en-US" altLang="ja-JP" dirty="0" smtClean="0"/>
              <a:t>AIRPORT</a:t>
            </a:r>
            <a:endParaRPr kumimoji="1" lang="ja-JP" altLang="en-US" dirty="0"/>
          </a:p>
        </p:txBody>
      </p:sp>
      <p:sp>
        <p:nvSpPr>
          <p:cNvPr id="3" name="コンテンツ プレースホルダ 2"/>
          <p:cNvSpPr>
            <a:spLocks noGrp="1"/>
          </p:cNvSpPr>
          <p:nvPr>
            <p:ph idx="1"/>
          </p:nvPr>
        </p:nvSpPr>
        <p:spPr>
          <a:xfrm>
            <a:off x="457200" y="4336504"/>
            <a:ext cx="8229600" cy="1756792"/>
          </a:xfrm>
        </p:spPr>
        <p:txBody>
          <a:bodyPr>
            <a:normAutofit/>
          </a:bodyPr>
          <a:lstStyle/>
          <a:p>
            <a:r>
              <a:rPr lang="en-US" altLang="ja-JP" b="1" dirty="0" smtClean="0"/>
              <a:t>Please </a:t>
            </a:r>
            <a:r>
              <a:rPr lang="en-US" altLang="ja-JP" b="1" dirty="0" smtClean="0"/>
              <a:t>think about how we should push forward a story about the possibility that a Japanese airline use Yokota base</a:t>
            </a:r>
            <a:r>
              <a:rPr lang="en-US" altLang="ja-JP" b="1" dirty="0" smtClean="0"/>
              <a:t>.</a:t>
            </a:r>
            <a:endParaRPr kumimoji="1" lang="ja-JP"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a:t>
            </a:r>
            <a:r>
              <a:rPr lang="en-US" altLang="ja-JP" b="1" dirty="0" smtClean="0"/>
              <a:t>Yokota airport and air boundary</a:t>
            </a:r>
            <a:r>
              <a:rPr lang="en-US" altLang="ja-JP" dirty="0" smtClean="0"/>
              <a:t>)</a:t>
            </a:r>
            <a:endParaRPr kumimoji="1" lang="ja-JP" altLang="en-US" dirty="0"/>
          </a:p>
        </p:txBody>
      </p:sp>
      <p:pic>
        <p:nvPicPr>
          <p:cNvPr id="55298" name="Picture 2" descr="o0408037012296384990"/>
          <p:cNvPicPr>
            <a:picLocks noChangeAspect="1" noChangeArrowheads="1"/>
          </p:cNvPicPr>
          <p:nvPr/>
        </p:nvPicPr>
        <p:blipFill>
          <a:blip r:embed="rId3" cstate="print"/>
          <a:srcRect/>
          <a:stretch>
            <a:fillRect/>
          </a:stretch>
        </p:blipFill>
        <p:spPr bwMode="auto">
          <a:xfrm>
            <a:off x="1837452" y="1484784"/>
            <a:ext cx="5254828" cy="475252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ln w="57150">
            <a:solidFill>
              <a:schemeClr val="tx1">
                <a:lumMod val="95000"/>
                <a:lumOff val="5000"/>
              </a:schemeClr>
            </a:solidFill>
          </a:ln>
        </p:spPr>
        <p:txBody>
          <a:bodyPr>
            <a:normAutofit/>
          </a:bodyPr>
          <a:lstStyle/>
          <a:p>
            <a:r>
              <a:rPr lang="en-US" altLang="ja-JP" dirty="0" smtClean="0"/>
              <a:t>(</a:t>
            </a:r>
            <a:r>
              <a:rPr lang="en-US" altLang="ja-JP" b="1" dirty="0" smtClean="0"/>
              <a:t>Yokota airport and air boundary</a:t>
            </a:r>
            <a:r>
              <a:rPr lang="en-US" altLang="ja-JP" dirty="0" smtClean="0"/>
              <a:t>)</a:t>
            </a:r>
            <a:endParaRPr kumimoji="1" lang="ja-JP" altLang="en-US" dirty="0"/>
          </a:p>
        </p:txBody>
      </p:sp>
      <p:pic>
        <p:nvPicPr>
          <p:cNvPr id="56322" name="Picture 2" descr="クリックすると新しいウィンドウで開きます"/>
          <p:cNvPicPr>
            <a:picLocks noChangeAspect="1" noChangeArrowheads="1"/>
          </p:cNvPicPr>
          <p:nvPr/>
        </p:nvPicPr>
        <p:blipFill>
          <a:blip r:embed="rId3" cstate="print"/>
          <a:srcRect l="2059" t="9025"/>
          <a:stretch>
            <a:fillRect/>
          </a:stretch>
        </p:blipFill>
        <p:spPr bwMode="auto">
          <a:xfrm>
            <a:off x="1259632" y="1196752"/>
            <a:ext cx="5112568" cy="5080737"/>
          </a:xfrm>
          <a:prstGeom prst="rect">
            <a:avLst/>
          </a:prstGeom>
          <a:noFill/>
          <a:ln w="9525">
            <a:noFill/>
            <a:miter lim="800000"/>
            <a:headEnd/>
            <a:tailEnd/>
          </a:ln>
        </p:spPr>
      </p:pic>
      <p:sp>
        <p:nvSpPr>
          <p:cNvPr id="4" name="線吹き出し 1 (枠付き) 3"/>
          <p:cNvSpPr/>
          <p:nvPr/>
        </p:nvSpPr>
        <p:spPr>
          <a:xfrm>
            <a:off x="6084168" y="3356992"/>
            <a:ext cx="2088232" cy="612648"/>
          </a:xfrm>
          <a:prstGeom prst="borderCallout1">
            <a:avLst>
              <a:gd name="adj1" fmla="val 18750"/>
              <a:gd name="adj2" fmla="val -8333"/>
              <a:gd name="adj3" fmla="val 125113"/>
              <a:gd name="adj4" fmla="val -601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lumMod val="95000"/>
                    <a:lumOff val="5000"/>
                  </a:schemeClr>
                </a:solidFill>
              </a:rPr>
              <a:t>NARITA</a:t>
            </a:r>
            <a:endParaRPr kumimoji="1" lang="ja-JP" altLang="en-US" sz="3600" dirty="0">
              <a:solidFill>
                <a:schemeClr val="tx1">
                  <a:lumMod val="95000"/>
                  <a:lumOff val="5000"/>
                </a:schemeClr>
              </a:solidFill>
            </a:endParaRPr>
          </a:p>
        </p:txBody>
      </p:sp>
      <p:sp>
        <p:nvSpPr>
          <p:cNvPr id="5" name="線吹き出し 1 (枠付き) 4"/>
          <p:cNvSpPr/>
          <p:nvPr/>
        </p:nvSpPr>
        <p:spPr>
          <a:xfrm>
            <a:off x="6236568" y="4112496"/>
            <a:ext cx="2007840" cy="540640"/>
          </a:xfrm>
          <a:prstGeom prst="borderCallout1">
            <a:avLst>
              <a:gd name="adj1" fmla="val 18750"/>
              <a:gd name="adj2" fmla="val -8333"/>
              <a:gd name="adj3" fmla="val 79086"/>
              <a:gd name="adj4" fmla="val -1155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lumMod val="95000"/>
                    <a:lumOff val="5000"/>
                  </a:schemeClr>
                </a:solidFill>
              </a:rPr>
              <a:t>HANEDA</a:t>
            </a:r>
            <a:endParaRPr kumimoji="1" lang="ja-JP" altLang="en-US" sz="3600" dirty="0">
              <a:solidFill>
                <a:schemeClr val="tx1">
                  <a:lumMod val="95000"/>
                  <a:lumOff val="5000"/>
                </a:schemeClr>
              </a:solidFill>
            </a:endParaRPr>
          </a:p>
        </p:txBody>
      </p:sp>
      <p:sp>
        <p:nvSpPr>
          <p:cNvPr id="6" name="線吹き出し 1 (枠付き) 5"/>
          <p:cNvSpPr/>
          <p:nvPr/>
        </p:nvSpPr>
        <p:spPr>
          <a:xfrm>
            <a:off x="5148064" y="5912696"/>
            <a:ext cx="2007840" cy="540640"/>
          </a:xfrm>
          <a:prstGeom prst="borderCallout1">
            <a:avLst>
              <a:gd name="adj1" fmla="val 18750"/>
              <a:gd name="adj2" fmla="val -8333"/>
              <a:gd name="adj3" fmla="val -302058"/>
              <a:gd name="adj4" fmla="val -924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lumMod val="95000"/>
                    <a:lumOff val="5000"/>
                  </a:schemeClr>
                </a:solidFill>
              </a:rPr>
              <a:t>YOKOTA</a:t>
            </a:r>
            <a:endParaRPr kumimoji="1" lang="ja-JP" altLang="en-US" sz="3600" dirty="0">
              <a:solidFill>
                <a:schemeClr val="tx1">
                  <a:lumMod val="95000"/>
                  <a:lumOff val="5000"/>
                </a:schemeClr>
              </a:solidFill>
            </a:endParaRPr>
          </a:p>
        </p:txBody>
      </p:sp>
      <p:sp>
        <p:nvSpPr>
          <p:cNvPr id="7" name="線吹き出し 1 (枠付き) 6"/>
          <p:cNvSpPr/>
          <p:nvPr/>
        </p:nvSpPr>
        <p:spPr>
          <a:xfrm>
            <a:off x="5868144" y="1340768"/>
            <a:ext cx="3096344" cy="1512168"/>
          </a:xfrm>
          <a:prstGeom prst="borderCallout1">
            <a:avLst>
              <a:gd name="adj1" fmla="val 18750"/>
              <a:gd name="adj2" fmla="val -8333"/>
              <a:gd name="adj3" fmla="val 72048"/>
              <a:gd name="adj4" fmla="val -769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lumMod val="95000"/>
                    <a:lumOff val="5000"/>
                  </a:schemeClr>
                </a:solidFill>
              </a:rPr>
              <a:t>YOKOTA</a:t>
            </a:r>
          </a:p>
          <a:p>
            <a:pPr algn="ctr"/>
            <a:r>
              <a:rPr lang="en-US" altLang="ja-JP" sz="3600" dirty="0" smtClean="0">
                <a:solidFill>
                  <a:schemeClr val="tx1">
                    <a:lumMod val="95000"/>
                    <a:lumOff val="5000"/>
                  </a:schemeClr>
                </a:solidFill>
              </a:rPr>
              <a:t>Air</a:t>
            </a:r>
            <a:r>
              <a:rPr lang="ja-JP" altLang="en-US" sz="3600" dirty="0" smtClean="0">
                <a:solidFill>
                  <a:schemeClr val="tx1">
                    <a:lumMod val="95000"/>
                    <a:lumOff val="5000"/>
                  </a:schemeClr>
                </a:solidFill>
              </a:rPr>
              <a:t>　</a:t>
            </a:r>
            <a:r>
              <a:rPr lang="en-US" altLang="ja-JP" sz="3600" dirty="0" smtClean="0">
                <a:solidFill>
                  <a:schemeClr val="tx1">
                    <a:lumMod val="95000"/>
                    <a:lumOff val="5000"/>
                  </a:schemeClr>
                </a:solidFill>
              </a:rPr>
              <a:t>boundary</a:t>
            </a:r>
            <a:endParaRPr kumimoji="1" lang="ja-JP" altLang="en-US" sz="3600" dirty="0">
              <a:solidFill>
                <a:schemeClr val="tx1">
                  <a:lumMod val="95000"/>
                  <a:lumOff val="5000"/>
                </a:schemeClr>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408712"/>
          </a:xfrm>
        </p:spPr>
        <p:txBody>
          <a:bodyPr>
            <a:normAutofit/>
          </a:bodyPr>
          <a:lstStyle/>
          <a:p>
            <a:r>
              <a:rPr lang="en-US" altLang="ja-JP" sz="4000" dirty="0" smtClean="0"/>
              <a:t>The Olympic Games are held as an aim by national prestige exaltation. The Olympic Games of Tokyo, Seoul and Beijing were held during the rapid economic growth period and afterward led the expansion of the overseas travel of the own nation</a:t>
            </a:r>
            <a:r>
              <a:rPr lang="en-US" altLang="ja-JP" sz="4000" dirty="0" smtClean="0"/>
              <a:t>.</a:t>
            </a:r>
          </a:p>
          <a:p>
            <a:r>
              <a:rPr lang="en-US" altLang="ja-JP" sz="4000" dirty="0" smtClean="0"/>
              <a:t>The Olympic Games are the proof of saying that there is power which carries out liberalization of a person, goods and money. </a:t>
            </a:r>
            <a:endParaRPr kumimoji="1" lang="ja-JP" altLang="en-US" sz="4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a:bodyPr>
          <a:lstStyle/>
          <a:p>
            <a:r>
              <a:rPr lang="en-US" altLang="ja-JP" dirty="0" smtClean="0"/>
              <a:t>This </a:t>
            </a:r>
            <a:r>
              <a:rPr lang="en-US" altLang="ja-JP" dirty="0" smtClean="0"/>
              <a:t>Tokyo invitation is different from a meeting in a point emphasizing a cultural aspect than an economic aspect in the last time.</a:t>
            </a:r>
            <a:endParaRPr lang="ja-JP" altLang="ja-JP" dirty="0" smtClean="0"/>
          </a:p>
          <a:p>
            <a:r>
              <a:rPr lang="en-US" altLang="ja-JP" dirty="0" smtClean="0"/>
              <a:t>This posture is the same as Tourism</a:t>
            </a:r>
            <a:r>
              <a:rPr lang="ja-JP" altLang="ja-JP" dirty="0" smtClean="0"/>
              <a:t>　</a:t>
            </a:r>
            <a:r>
              <a:rPr lang="en-US" altLang="ja-JP" dirty="0" smtClean="0"/>
              <a:t>Nation Promotion Basic Law establishing weight in the local pride.</a:t>
            </a:r>
            <a:endParaRPr lang="ja-JP" altLang="ja-JP" dirty="0" smtClean="0"/>
          </a:p>
          <a:p>
            <a:r>
              <a:rPr lang="en-US" altLang="ja-JP" dirty="0" smtClean="0"/>
              <a:t>I think that it is desirable to promote the co-use of the Yokota Airport to let the Tokyo Olympics succeed. A south side is inconvenient for the carrier system of Tokyo metropolitan area. And inhabitants of inland Kanto take a lot access time. It lets you lead the priority regardless of the Olympics and must carry it out</a:t>
            </a:r>
            <a:r>
              <a:rPr lang="en-US" altLang="ja-JP" dirty="0" smtClean="0"/>
              <a:t>.</a:t>
            </a:r>
            <a:endParaRPr lang="ja-JP" altLang="ja-JP"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7772400" cy="2666727"/>
          </a:xfrm>
          <a:ln w="76200">
            <a:solidFill>
              <a:srgbClr val="FF0000"/>
            </a:solidFill>
          </a:ln>
        </p:spPr>
        <p:txBody>
          <a:bodyPr>
            <a:noAutofit/>
          </a:bodyPr>
          <a:lstStyle/>
          <a:p>
            <a:r>
              <a:rPr lang="en-US" altLang="ja-JP" sz="9600" dirty="0" smtClean="0"/>
              <a:t>Break</a:t>
            </a:r>
            <a:endParaRPr kumimoji="1" lang="ja-JP" altLang="en-US" sz="96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7772400" cy="2666727"/>
          </a:xfrm>
          <a:ln w="76200">
            <a:solidFill>
              <a:srgbClr val="FF0000"/>
            </a:solidFill>
          </a:ln>
        </p:spPr>
        <p:txBody>
          <a:bodyPr>
            <a:noAutofit/>
          </a:bodyPr>
          <a:lstStyle/>
          <a:p>
            <a:r>
              <a:rPr lang="en-US" altLang="ja-JP" sz="9600" dirty="0" smtClean="0"/>
              <a:t>Break</a:t>
            </a:r>
            <a:endParaRPr kumimoji="1" lang="ja-JP" altLang="en-US" sz="9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1600200"/>
            <a:ext cx="8435280" cy="5257800"/>
          </a:xfrm>
        </p:spPr>
        <p:txBody>
          <a:bodyPr>
            <a:normAutofit fontScale="92500" lnSpcReduction="20000"/>
          </a:bodyPr>
          <a:lstStyle/>
          <a:p>
            <a:r>
              <a:rPr lang="en-US" altLang="ja-JP" dirty="0" smtClean="0"/>
              <a:t>This law is not a mere campaign, it was defined for the first time of the overall concrete policy on tourism (power act).</a:t>
            </a:r>
          </a:p>
          <a:p>
            <a:r>
              <a:rPr lang="en-US" altLang="ja-JP" dirty="0" smtClean="0"/>
              <a:t>In</a:t>
            </a:r>
            <a:r>
              <a:rPr lang="ja-JP" altLang="en-US" dirty="0" smtClean="0"/>
              <a:t>　</a:t>
            </a:r>
            <a:r>
              <a:rPr lang="en-US" altLang="ja-JP" dirty="0" smtClean="0"/>
              <a:t>this law, lexical "tourism" does not come appear at all</a:t>
            </a:r>
          </a:p>
          <a:p>
            <a:r>
              <a:rPr lang="en-US" altLang="ja-JP" dirty="0" smtClean="0"/>
              <a:t>Regional Tourism Policy researchers, who are often lacking in institutional recognition possessed by this law could not develop a discussion</a:t>
            </a:r>
          </a:p>
          <a:p>
            <a:r>
              <a:rPr lang="en-US" altLang="ja-JP" dirty="0" smtClean="0"/>
              <a:t>Concept "tourism" had appeared in this law. However, that lexical "tourism" was not used, it was fortunately in the development of the tourism policy of the Koizumi Cabinet</a:t>
            </a:r>
            <a:endParaRPr kumimoji="1" lang="ja-JP" altLang="en-US" dirty="0"/>
          </a:p>
        </p:txBody>
      </p:sp>
      <p:sp>
        <p:nvSpPr>
          <p:cNvPr id="5" name="タイトル 1"/>
          <p:cNvSpPr>
            <a:spLocks noGrp="1"/>
          </p:cNvSpPr>
          <p:nvPr>
            <p:ph type="title"/>
          </p:nvPr>
        </p:nvSpPr>
        <p:spPr>
          <a:solidFill>
            <a:srgbClr val="FFFF00"/>
          </a:solidFill>
          <a:ln w="57150">
            <a:solidFill>
              <a:schemeClr val="tx1">
                <a:lumMod val="95000"/>
                <a:lumOff val="5000"/>
              </a:schemeClr>
            </a:solidFill>
          </a:ln>
        </p:spPr>
        <p:txBody>
          <a:bodyPr>
            <a:normAutofit fontScale="90000"/>
          </a:bodyPr>
          <a:lstStyle/>
          <a:p>
            <a:r>
              <a:rPr lang="en-US" altLang="ja-JP" dirty="0" smtClean="0">
                <a:solidFill>
                  <a:schemeClr val="tx1">
                    <a:lumMod val="95000"/>
                    <a:lumOff val="5000"/>
                  </a:schemeClr>
                </a:solidFill>
              </a:rPr>
              <a:t>Comprehensive Resort Areas Development Law</a:t>
            </a:r>
            <a:r>
              <a:rPr kumimoji="1" lang="ja-JP" altLang="en-US" dirty="0" smtClean="0"/>
              <a:t>（</a:t>
            </a:r>
            <a:r>
              <a:rPr lang="en-US" altLang="ja-JP" dirty="0" smtClean="0"/>
              <a:t>R</a:t>
            </a:r>
            <a:r>
              <a:rPr kumimoji="1" lang="en-US" altLang="ja-JP" dirty="0" smtClean="0"/>
              <a:t>esort Act</a:t>
            </a:r>
            <a:r>
              <a:rPr kumimoji="1" lang="ja-JP" altLang="en-US" dirty="0" smtClean="0"/>
              <a:t>）</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85000" lnSpcReduction="10000"/>
          </a:bodyPr>
          <a:lstStyle/>
          <a:p>
            <a:r>
              <a:rPr lang="en-US" altLang="ja-JP" dirty="0" smtClean="0"/>
              <a:t>Tourism Nation Promotion Basic Law supposes that a country will formulate a Tourism Nation Promotion Basic Plan, and it has prescribed realization of a country promoting tourism as a major industry that other plans of a country must be based on this Tourism Nation Promotion Basic Plan. Although it is the contents of revision which satisfy the rarity of the norm nature of old Basic Law on Tourism, in a relation with the tourism plan of a municipal corporation, regulation is not set up directly. At this point, the same system as Basic Environmental Law is taken, and balance is maintained, considering the position of the tourism which thinks the individuality of the area as important. </a:t>
            </a:r>
            <a:endParaRPr lang="ja-JP" altLang="ja-JP" dirty="0" smtClean="0"/>
          </a:p>
          <a:p>
            <a:r>
              <a:rPr lang="en-US" altLang="ja-JP" dirty="0" smtClean="0"/>
              <a:t>When </a:t>
            </a:r>
            <a:r>
              <a:rPr lang="en-US" altLang="ja-JP" b="1" dirty="0" smtClean="0"/>
              <a:t>Ecotourism Propulsion Act</a:t>
            </a:r>
            <a:r>
              <a:rPr lang="en-US" altLang="ja-JP" dirty="0" smtClean="0"/>
              <a:t> was enacted in 2007, I was very much surprised. It is because that word “KANKO” is not used in a law name but the word “TSURIZUMU” is used. No regulation about Tourism Nation Promotion Basic Law exists in the law at all, either.</a:t>
            </a:r>
            <a:endParaRPr lang="ja-JP" altLang="ja-JP" dirty="0" smtClean="0"/>
          </a:p>
          <a:p>
            <a:endParaRPr kumimoji="1" lang="ja-JP"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002234"/>
          </a:xfrm>
          <a:solidFill>
            <a:srgbClr val="FFFF00"/>
          </a:solidFill>
          <a:ln w="38100">
            <a:solidFill>
              <a:schemeClr val="tx1">
                <a:lumMod val="95000"/>
                <a:lumOff val="5000"/>
              </a:schemeClr>
            </a:solidFill>
          </a:ln>
        </p:spPr>
        <p:txBody>
          <a:bodyPr>
            <a:normAutofit fontScale="90000"/>
          </a:bodyPr>
          <a:lstStyle/>
          <a:p>
            <a:r>
              <a:rPr lang="en-US" altLang="ja-JP" dirty="0" smtClean="0"/>
              <a:t>Resort Development and</a:t>
            </a:r>
            <a:r>
              <a:rPr lang="ja-JP" altLang="ja-JP" dirty="0" smtClean="0"/>
              <a:t/>
            </a:r>
            <a:br>
              <a:rPr lang="ja-JP" altLang="ja-JP" dirty="0" smtClean="0"/>
            </a:br>
            <a:r>
              <a:rPr lang="en-US" altLang="ja-JP" dirty="0" smtClean="0"/>
              <a:t>Comprehensive Resort Areas Development </a:t>
            </a:r>
            <a:r>
              <a:rPr lang="en-US" altLang="ja-JP" dirty="0" smtClean="0"/>
              <a:t>Law</a:t>
            </a:r>
            <a:endParaRPr kumimoji="1" lang="ja-JP" altLang="en-US" dirty="0"/>
          </a:p>
        </p:txBody>
      </p:sp>
      <p:sp>
        <p:nvSpPr>
          <p:cNvPr id="3" name="コンテンツ プレースホルダ 2"/>
          <p:cNvSpPr>
            <a:spLocks noGrp="1"/>
          </p:cNvSpPr>
          <p:nvPr>
            <p:ph idx="1"/>
          </p:nvPr>
        </p:nvSpPr>
        <p:spPr>
          <a:xfrm>
            <a:off x="457200" y="2708920"/>
            <a:ext cx="8229600" cy="3888432"/>
          </a:xfrm>
        </p:spPr>
        <p:txBody>
          <a:bodyPr>
            <a:normAutofit lnSpcReduction="10000"/>
          </a:bodyPr>
          <a:lstStyle/>
          <a:p>
            <a:r>
              <a:rPr lang="en-US" altLang="ja-JP" dirty="0" smtClean="0"/>
              <a:t> </a:t>
            </a:r>
            <a:r>
              <a:rPr lang="en-US" altLang="ja-JP" sz="3600" b="1" dirty="0" smtClean="0"/>
              <a:t>Many </a:t>
            </a:r>
            <a:r>
              <a:rPr lang="en-US" altLang="ja-JP" sz="3600" b="1" dirty="0" smtClean="0"/>
              <a:t>tourism researchers are doing severe resort law criticism. However, let's observe from what the viewpoint which an </a:t>
            </a:r>
            <a:r>
              <a:rPr lang="en-US" altLang="ja-JP" sz="3600" b="1" dirty="0" err="1" smtClean="0"/>
              <a:t>environmentology</a:t>
            </a:r>
            <a:r>
              <a:rPr lang="en-US" altLang="ja-JP" sz="3600" b="1" dirty="0" smtClean="0"/>
              <a:t> person criticizes differs. Please observe whether an original viewpoint as a tourism scholar exists</a:t>
            </a:r>
            <a:r>
              <a:rPr lang="en-US" altLang="ja-JP" sz="3600" b="1" dirty="0" smtClean="0"/>
              <a:t>.</a:t>
            </a:r>
            <a:endParaRPr kumimoji="1" lang="ja-JP" altLang="en-US" sz="36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0"/>
            <a:ext cx="8964488" cy="6858000"/>
          </a:xfrm>
        </p:spPr>
        <p:txBody>
          <a:bodyPr>
            <a:normAutofit fontScale="85000" lnSpcReduction="20000"/>
          </a:bodyPr>
          <a:lstStyle/>
          <a:p>
            <a:r>
              <a:rPr lang="en-US" altLang="ja-JP" dirty="0" smtClean="0"/>
              <a:t>The Nakasone Cabinet did the Cabinet decision of the measure to stimulation of domestic demand in 1985. It was presupposed that </a:t>
            </a:r>
            <a:r>
              <a:rPr lang="en-US" altLang="ja-JP" b="1" dirty="0" smtClean="0"/>
              <a:t>National People's Day</a:t>
            </a:r>
            <a:r>
              <a:rPr lang="en-US" altLang="ja-JP" dirty="0" smtClean="0"/>
              <a:t> will be increased about ten days per year within five years. In order to promote practical use of time at leisure, utilization of private enterprises also checked the plan which can fully be demonstrated. Each ministry hammered out one lengthier stay type resort maintenance concept after another. As a result, </a:t>
            </a:r>
            <a:r>
              <a:rPr lang="en-US" altLang="ja-JP" b="1" dirty="0" smtClean="0"/>
              <a:t>the Law for Development of Comprehensive Resort Areas</a:t>
            </a:r>
            <a:r>
              <a:rPr lang="en-US" altLang="ja-JP" dirty="0" smtClean="0"/>
              <a:t> was proclaimed with all six ministries and government offices in 1987. </a:t>
            </a:r>
            <a:endParaRPr lang="ja-JP" altLang="ja-JP" dirty="0" smtClean="0"/>
          </a:p>
          <a:p>
            <a:r>
              <a:rPr lang="en-US" altLang="ja-JP" dirty="0" smtClean="0"/>
              <a:t>The fourth Comprehensive National Development Plan by which the Cabinet decision was carried out in 1987 hammered out construction of the </a:t>
            </a:r>
            <a:r>
              <a:rPr lang="en-US" altLang="ja-JP" b="1" dirty="0" smtClean="0"/>
              <a:t>Daily Traffic Block</a:t>
            </a:r>
            <a:r>
              <a:rPr lang="en-US" altLang="ja-JP" dirty="0" smtClean="0"/>
              <a:t> in which the day's trip between the major cities is possible. Since leisure time is expanded, it has been described that a resort region etc. are improved. If the Daily Traffic Block will be built, it will go to development of the tourist attractions which want to move humans forcibly.</a:t>
            </a:r>
            <a:endParaRPr lang="ja-JP" altLang="ja-JP" dirty="0" smtClean="0"/>
          </a:p>
          <a:p>
            <a:endParaRPr kumimoji="1" lang="ja-JP"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8964488" cy="6669360"/>
          </a:xfrm>
        </p:spPr>
        <p:txBody>
          <a:bodyPr>
            <a:normAutofit fontScale="92500" lnSpcReduction="10000"/>
          </a:bodyPr>
          <a:lstStyle/>
          <a:p>
            <a:r>
              <a:rPr lang="en-US" altLang="ja-JP" dirty="0" smtClean="0"/>
              <a:t>In comparison with a previous tourist facility construction system giving a foreign visitor invitation on the front and having had been performed, the Law for Development of Comprehensive Resort Areas targeted at Japanese tourists from top front of</a:t>
            </a:r>
            <a:r>
              <a:rPr lang="ja-JP" altLang="ja-JP" dirty="0" smtClean="0"/>
              <a:t>　</a:t>
            </a:r>
            <a:r>
              <a:rPr lang="en-US" altLang="ja-JP" dirty="0" smtClean="0"/>
              <a:t>the legal system. It is just the first law that will tackle a tourism related policy synthetically by two or more governmental agencies</a:t>
            </a:r>
            <a:r>
              <a:rPr lang="en-US" altLang="ja-JP" dirty="0" smtClean="0"/>
              <a:t>.</a:t>
            </a:r>
          </a:p>
          <a:p>
            <a:r>
              <a:rPr lang="en-US" altLang="ja-JP" dirty="0" smtClean="0"/>
              <a:t>The reason why expression called “tourism” was not used for directly is that the consciousness of people of those days had not evaluated “tourism” clearly yet. Moreover, in Japanese central administration organizations, it is surmised that it is because the word tourism was evaded as a thing only in connection with Ministry of Transport of those days.</a:t>
            </a:r>
            <a:endParaRPr lang="ja-JP" altLang="ja-JP" dirty="0" smtClean="0"/>
          </a:p>
          <a:p>
            <a:endParaRPr lang="ja-JP" altLang="ja-JP" dirty="0" smtClean="0"/>
          </a:p>
          <a:p>
            <a:endParaRPr kumimoji="1" lang="ja-JP"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2536" y="0"/>
            <a:ext cx="9396536" cy="6858000"/>
          </a:xfrm>
        </p:spPr>
        <p:txBody>
          <a:bodyPr>
            <a:normAutofit fontScale="70000" lnSpcReduction="20000"/>
          </a:bodyPr>
          <a:lstStyle/>
          <a:p>
            <a:r>
              <a:rPr lang="en-US" altLang="ja-JP" dirty="0" smtClean="0"/>
              <a:t>There </a:t>
            </a:r>
            <a:r>
              <a:rPr lang="en-US" altLang="ja-JP" dirty="0" smtClean="0"/>
              <a:t>is meaning of the Law for Development of Comprehensive Resort Areas in having pushed forward the Human Logistics policy as a synthetic measure. Although there was much criticism in respect of a fiscal policy and an environment policy, it was the first comprehensive plan that specified that contribution of tourism was large, in order to activate an area. Since the measure for a supplier side was strengthened for the first time by the ironical thing to the measure of the former, such as social tourism, having been a thing of the consumer side for a worker etc., the Law for Development of Comprehensive Resort Areas could become comprehensive.</a:t>
            </a:r>
            <a:endParaRPr lang="ja-JP" altLang="ja-JP" dirty="0" smtClean="0"/>
          </a:p>
          <a:p>
            <a:r>
              <a:rPr lang="en-US" altLang="ja-JP" dirty="0" smtClean="0"/>
              <a:t>The all-round area specification looked at by the Law for Development of Comprehensive Resort Areas was </a:t>
            </a:r>
            <a:r>
              <a:rPr lang="en-US" altLang="ja-JP" b="1" dirty="0" smtClean="0"/>
              <a:t>a type of contest administration</a:t>
            </a:r>
            <a:r>
              <a:rPr lang="en-US" altLang="ja-JP" dirty="0" smtClean="0"/>
              <a:t>. However, contest administration also went into the last stage. Almost all prefectures stood as a candidate and they competed for decision of a development concept. However there was no outstanding thing in particular as the result. The breakdown of the </a:t>
            </a:r>
            <a:r>
              <a:rPr lang="en-US" altLang="ja-JP" dirty="0" err="1" smtClean="0"/>
              <a:t>Seagaea</a:t>
            </a:r>
            <a:r>
              <a:rPr lang="en-US" altLang="ja-JP" dirty="0" smtClean="0"/>
              <a:t> project in Miyazaki Prefecture was the typical example. Simultaneously, serious environmental pollution like the rapid economic growth era was not brought about.</a:t>
            </a:r>
            <a:endParaRPr lang="ja-JP" altLang="ja-JP" dirty="0" smtClean="0"/>
          </a:p>
          <a:p>
            <a:r>
              <a:rPr lang="en-US" altLang="ja-JP" dirty="0" smtClean="0"/>
              <a:t>A scene came to be attached great importance to than facilities construction by the criticism to a resort policy. In addition, it developed from the reflection to a measure without the characteristic to </a:t>
            </a:r>
            <a:r>
              <a:rPr lang="en-US" altLang="ja-JP" dirty="0" smtClean="0"/>
              <a:t>“tourism” </a:t>
            </a:r>
            <a:r>
              <a:rPr lang="en-US" altLang="ja-JP" dirty="0" smtClean="0"/>
              <a:t>to attach great importance to </a:t>
            </a:r>
            <a:r>
              <a:rPr lang="en-US" altLang="ja-JP" dirty="0" smtClean="0"/>
              <a:t>“local personality“.</a:t>
            </a:r>
            <a:endParaRPr kumimoji="1" lang="ja-JP"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880" y="274638"/>
            <a:ext cx="8229600" cy="1143000"/>
          </a:xfrm>
          <a:solidFill>
            <a:srgbClr val="FFFF00"/>
          </a:solidFill>
          <a:ln>
            <a:solidFill>
              <a:srgbClr val="FF0000"/>
            </a:solidFill>
          </a:ln>
        </p:spPr>
        <p:txBody>
          <a:bodyPr>
            <a:normAutofit fontScale="90000"/>
          </a:bodyPr>
          <a:lstStyle/>
          <a:p>
            <a:r>
              <a:rPr lang="en-US" altLang="ja-JP" b="1" dirty="0" err="1" smtClean="0"/>
              <a:t>Inharmony</a:t>
            </a:r>
            <a:r>
              <a:rPr lang="en-US" altLang="ja-JP" b="1" dirty="0" smtClean="0"/>
              <a:t> </a:t>
            </a:r>
            <a:r>
              <a:rPr lang="en-US" altLang="ja-JP" b="1" dirty="0" smtClean="0"/>
              <a:t>between “national policy” and “regional tourism”</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Policy concept involves a norm of fairness. And tourism, especially regional tourism is to develop regional character. Thus we must recognize that there is </a:t>
            </a:r>
            <a:r>
              <a:rPr lang="en-US" altLang="ja-JP" dirty="0" err="1" smtClean="0"/>
              <a:t>inharmony</a:t>
            </a:r>
            <a:r>
              <a:rPr lang="en-US" altLang="ja-JP" dirty="0" smtClean="0"/>
              <a:t> between “national policy” and “regional tourism”.</a:t>
            </a:r>
            <a:endParaRPr lang="ja-JP" altLang="ja-JP" dirty="0" smtClean="0"/>
          </a:p>
          <a:p>
            <a:r>
              <a:rPr lang="en-US" altLang="ja-JP" dirty="0" smtClean="0"/>
              <a:t>Territory definition refers to land that is put together because of the adjacent terrain and the same nature. A region is the concept of place which is considered the difference between the others.</a:t>
            </a:r>
            <a:endParaRPr lang="ja-JP" altLang="ja-JP" dirty="0" smtClean="0"/>
          </a:p>
          <a:p>
            <a:endParaRPr kumimoji="1" lang="ja-JP"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fontScale="92500" lnSpcReduction="20000"/>
          </a:bodyPr>
          <a:lstStyle/>
          <a:p>
            <a:r>
              <a:rPr lang="en-US" altLang="ja-JP" dirty="0" smtClean="0"/>
              <a:t>By the deployment of various initiatives such as balanced national development and the formation of a transportation area one day trip to Tokyo, the differences among regions in Japan, with time, are becoming less and information and communication technology have accelerated it.</a:t>
            </a:r>
            <a:endParaRPr lang="ja-JP" altLang="ja-JP" dirty="0" smtClean="0"/>
          </a:p>
          <a:p>
            <a:r>
              <a:rPr lang="en-US" altLang="ja-JP" dirty="0" smtClean="0"/>
              <a:t>The central government can not support regional tourism unlike other exercise of individuality. </a:t>
            </a:r>
            <a:r>
              <a:rPr lang="ja-JP" altLang="ja-JP" dirty="0" smtClean="0"/>
              <a:t>Tourism administration should have been belonging to the municipal government.</a:t>
            </a:r>
          </a:p>
          <a:p>
            <a:r>
              <a:rPr lang="en-US" altLang="ja-JP" dirty="0" smtClean="0"/>
              <a:t>We tourism researchers must distinguish between tourism and tourism policy. The reason to distinguish between policy and non-policy is that standards that apply to the policy is different from those apply to private activity. Occasionally I can recognize in papers the cases of confusing definitions between them.</a:t>
            </a:r>
            <a:endParaRPr lang="ja-JP" altLang="ja-JP" dirty="0" smtClean="0"/>
          </a:p>
          <a:p>
            <a:endParaRPr kumimoji="1" lang="ja-JP"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2448272"/>
          </a:xfrm>
          <a:solidFill>
            <a:srgbClr val="FFFF00"/>
          </a:solidFill>
          <a:ln w="76200" cmpd="tri">
            <a:solidFill>
              <a:schemeClr val="tx1">
                <a:lumMod val="95000"/>
                <a:lumOff val="5000"/>
              </a:schemeClr>
            </a:solidFill>
          </a:ln>
        </p:spPr>
        <p:txBody>
          <a:bodyPr>
            <a:normAutofit/>
          </a:bodyPr>
          <a:lstStyle/>
          <a:p>
            <a:r>
              <a:rPr lang="en-US" altLang="ja-JP" dirty="0" smtClean="0">
                <a:solidFill>
                  <a:schemeClr val="tx1">
                    <a:lumMod val="95000"/>
                    <a:lumOff val="5000"/>
                  </a:schemeClr>
                </a:solidFill>
              </a:rPr>
              <a:t>The reason why a regional tourism policy study does not progress</a:t>
            </a:r>
            <a:endParaRPr kumimoji="1" lang="ja-JP" altLang="en-US" dirty="0">
              <a:solidFill>
                <a:schemeClr val="tx1">
                  <a:lumMod val="95000"/>
                  <a:lumOff val="5000"/>
                </a:schemeClr>
              </a:solidFill>
            </a:endParaRPr>
          </a:p>
        </p:txBody>
      </p:sp>
      <p:sp>
        <p:nvSpPr>
          <p:cNvPr id="5" name="タイトル 1"/>
          <p:cNvSpPr txBox="1">
            <a:spLocks/>
          </p:cNvSpPr>
          <p:nvPr/>
        </p:nvSpPr>
        <p:spPr>
          <a:xfrm>
            <a:off x="467544" y="3861048"/>
            <a:ext cx="8229600" cy="2367136"/>
          </a:xfrm>
          <a:prstGeom prst="rect">
            <a:avLst/>
          </a:prstGeom>
          <a:solidFill>
            <a:srgbClr val="FFFF00"/>
          </a:solidFill>
          <a:ln w="76200" cmpd="tri">
            <a:solidFill>
              <a:schemeClr val="tx1">
                <a:lumMod val="95000"/>
                <a:lumOff val="5000"/>
              </a:schemeClr>
            </a:solidFill>
          </a:ln>
        </p:spPr>
        <p:txBody>
          <a:bodyPr vert="horz" lIns="91440" tIns="45720" rIns="91440" bIns="45720" rtlCol="0" anchor="ctr">
            <a:normAutofit fontScale="97500"/>
          </a:bodyPr>
          <a:lstStyle/>
          <a:p>
            <a:pPr lvl="0" algn="ctr">
              <a:spcBef>
                <a:spcPct val="0"/>
              </a:spcBef>
            </a:pPr>
            <a:r>
              <a:rPr lang="en-US" altLang="ja-JP" sz="4400" dirty="0" smtClean="0">
                <a:solidFill>
                  <a:schemeClr val="tx1">
                    <a:lumMod val="95000"/>
                    <a:lumOff val="5000"/>
                  </a:schemeClr>
                </a:solidFill>
                <a:latin typeface="+mj-lt"/>
                <a:ea typeface="+mj-ea"/>
                <a:cs typeface="+mj-cs"/>
              </a:rPr>
              <a:t>Concept "regional tourism" and the concept "policy" are disharmony essentially</a:t>
            </a:r>
            <a:endParaRPr kumimoji="1" lang="ja-JP" altLang="en-US" sz="4400" b="0" i="0" u="none" strike="noStrike" kern="1200" cap="none" spc="0" normalizeH="0" baseline="0" noProof="0" dirty="0">
              <a:ln>
                <a:noFill/>
              </a:ln>
              <a:solidFill>
                <a:schemeClr val="tx1">
                  <a:lumMod val="95000"/>
                  <a:lumOff val="5000"/>
                </a:schemeClr>
              </a:solidFill>
              <a:effectLst/>
              <a:uLnTx/>
              <a:uFillTx/>
              <a:latin typeface="+mj-lt"/>
              <a:ea typeface="+mj-ea"/>
              <a:cs typeface="+mj-cs"/>
            </a:endParaRPr>
          </a:p>
        </p:txBody>
      </p:sp>
    </p:spTree>
    <p:extLst>
      <p:ext uri="{BB962C8B-B14F-4D97-AF65-F5344CB8AC3E}">
        <p14:creationId xmlns="" xmlns:p14="http://schemas.microsoft.com/office/powerpoint/2010/main" val="565557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0"/>
            <a:ext cx="8964488" cy="6858000"/>
          </a:xfrm>
          <a:ln>
            <a:solidFill>
              <a:schemeClr val="bg1">
                <a:lumMod val="50000"/>
              </a:schemeClr>
            </a:solidFill>
          </a:ln>
        </p:spPr>
        <p:txBody>
          <a:bodyPr>
            <a:normAutofit lnSpcReduction="10000"/>
          </a:bodyPr>
          <a:lstStyle/>
          <a:p>
            <a:pPr>
              <a:buNone/>
            </a:pPr>
            <a:r>
              <a:rPr lang="ja-JP" altLang="en-US" dirty="0" smtClean="0"/>
              <a:t>①</a:t>
            </a:r>
            <a:r>
              <a:rPr lang="en-US" altLang="ja-JP" dirty="0" smtClean="0"/>
              <a:t> A regional tourism policy study to think about "prewar days, wartime and postwar period" in succession did not progress</a:t>
            </a:r>
            <a:endParaRPr lang="en-US" altLang="ja-JP" dirty="0" smtClean="0">
              <a:solidFill>
                <a:schemeClr val="tx1">
                  <a:lumMod val="95000"/>
                  <a:lumOff val="5000"/>
                </a:schemeClr>
              </a:solidFill>
            </a:endParaRPr>
          </a:p>
          <a:p>
            <a:pPr>
              <a:buNone/>
            </a:pPr>
            <a:r>
              <a:rPr lang="ja-JP" altLang="en-US" dirty="0" smtClean="0">
                <a:solidFill>
                  <a:schemeClr val="tx1">
                    <a:lumMod val="95000"/>
                    <a:lumOff val="5000"/>
                  </a:schemeClr>
                </a:solidFill>
              </a:rPr>
              <a:t>②</a:t>
            </a:r>
            <a:r>
              <a:rPr lang="en-US" altLang="ja-JP" dirty="0" smtClean="0">
                <a:solidFill>
                  <a:schemeClr val="tx1">
                    <a:lumMod val="95000"/>
                    <a:lumOff val="5000"/>
                  </a:schemeClr>
                </a:solidFill>
              </a:rPr>
              <a:t> A study to perform welfare rest and tourism generally not having been pushed forward.</a:t>
            </a:r>
          </a:p>
          <a:p>
            <a:pPr>
              <a:buNone/>
            </a:pPr>
            <a:r>
              <a:rPr lang="ja-JP" altLang="en-US" dirty="0" smtClean="0">
                <a:solidFill>
                  <a:schemeClr val="tx1">
                    <a:lumMod val="95000"/>
                    <a:lumOff val="5000"/>
                  </a:schemeClr>
                </a:solidFill>
              </a:rPr>
              <a:t>③</a:t>
            </a:r>
            <a:r>
              <a:rPr lang="en-US" altLang="ja-JP" dirty="0" smtClean="0">
                <a:solidFill>
                  <a:schemeClr val="tx1">
                    <a:lumMod val="95000"/>
                    <a:lumOff val="5000"/>
                  </a:schemeClr>
                </a:solidFill>
              </a:rPr>
              <a:t> The institutional study of the resort act not having progressed.</a:t>
            </a:r>
          </a:p>
          <a:p>
            <a:pPr>
              <a:buNone/>
            </a:pPr>
            <a:r>
              <a:rPr lang="ja-JP" altLang="en-US" dirty="0" smtClean="0">
                <a:solidFill>
                  <a:schemeClr val="tx1">
                    <a:lumMod val="95000"/>
                    <a:lumOff val="5000"/>
                  </a:schemeClr>
                </a:solidFill>
              </a:rPr>
              <a:t>④</a:t>
            </a:r>
            <a:r>
              <a:rPr lang="en-US" altLang="ja-JP" dirty="0" smtClean="0">
                <a:solidFill>
                  <a:schemeClr val="tx1">
                    <a:lumMod val="95000"/>
                    <a:lumOff val="5000"/>
                  </a:schemeClr>
                </a:solidFill>
              </a:rPr>
              <a:t> The old Basic Tourism Act did not intend for "a holiday problem". There not having been the criticism to this.</a:t>
            </a:r>
            <a:endParaRPr lang="en-US" altLang="ja-JP" dirty="0" smtClean="0"/>
          </a:p>
          <a:p>
            <a:pPr>
              <a:buNone/>
            </a:pPr>
            <a:r>
              <a:rPr lang="ja-JP" altLang="en-US" dirty="0" smtClean="0"/>
              <a:t>⑤</a:t>
            </a:r>
            <a:r>
              <a:rPr lang="en-US" altLang="ja-JP" dirty="0" smtClean="0"/>
              <a:t> </a:t>
            </a:r>
            <a:r>
              <a:rPr lang="en-US" altLang="ja-JP" dirty="0" smtClean="0">
                <a:solidFill>
                  <a:srgbClr val="FF0000"/>
                </a:solidFill>
              </a:rPr>
              <a:t>The sightseeing makes much of local personality.</a:t>
            </a:r>
          </a:p>
          <a:p>
            <a:pPr>
              <a:buNone/>
            </a:pPr>
            <a:r>
              <a:rPr lang="en-US" altLang="ja-JP" dirty="0" smtClean="0">
                <a:solidFill>
                  <a:srgbClr val="FF0000"/>
                </a:solidFill>
              </a:rPr>
              <a:t>"The policy" reduces the difference between the </a:t>
            </a:r>
            <a:r>
              <a:rPr lang="en-US" altLang="ja-JP" dirty="0" err="1" smtClean="0">
                <a:solidFill>
                  <a:srgbClr val="FF0000"/>
                </a:solidFill>
              </a:rPr>
              <a:t>people.Therefore</a:t>
            </a:r>
            <a:r>
              <a:rPr lang="en-US" altLang="ja-JP" dirty="0" smtClean="0">
                <a:solidFill>
                  <a:srgbClr val="FF0000"/>
                </a:solidFill>
              </a:rPr>
              <a:t>, it is internal disharmony.</a:t>
            </a:r>
            <a:endParaRPr lang="ja-JP" altLang="ja-JP" dirty="0">
              <a:solidFill>
                <a:srgbClr val="FF0000"/>
              </a:solidFill>
            </a:endParaRPr>
          </a:p>
        </p:txBody>
      </p:sp>
    </p:spTree>
    <p:extLst>
      <p:ext uri="{BB962C8B-B14F-4D97-AF65-F5344CB8AC3E}">
        <p14:creationId xmlns="" xmlns:p14="http://schemas.microsoft.com/office/powerpoint/2010/main" val="565557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76200">
            <a:solidFill>
              <a:schemeClr val="tx1">
                <a:lumMod val="95000"/>
                <a:lumOff val="5000"/>
              </a:schemeClr>
            </a:solidFill>
          </a:ln>
        </p:spPr>
        <p:txBody>
          <a:bodyPr>
            <a:normAutofit fontScale="90000"/>
          </a:bodyPr>
          <a:lstStyle/>
          <a:p>
            <a:r>
              <a:rPr lang="en-US" altLang="ja-JP" sz="3600" dirty="0" smtClean="0"/>
              <a:t>Cause that was delayed overall development of regional tourism policy research</a:t>
            </a:r>
            <a:endParaRPr kumimoji="1" lang="ja-JP" altLang="en-US" sz="3600" dirty="0"/>
          </a:p>
        </p:txBody>
      </p:sp>
      <p:sp>
        <p:nvSpPr>
          <p:cNvPr id="3" name="コンテンツ プレースホルダー 2"/>
          <p:cNvSpPr>
            <a:spLocks noGrp="1"/>
          </p:cNvSpPr>
          <p:nvPr>
            <p:ph idx="1"/>
          </p:nvPr>
        </p:nvSpPr>
        <p:spPr>
          <a:xfrm>
            <a:off x="179512" y="1600200"/>
            <a:ext cx="8964488" cy="5257800"/>
          </a:xfrm>
        </p:spPr>
        <p:txBody>
          <a:bodyPr>
            <a:normAutofit fontScale="92500" lnSpcReduction="20000"/>
          </a:bodyPr>
          <a:lstStyle/>
          <a:p>
            <a:pPr>
              <a:buNone/>
            </a:pPr>
            <a:r>
              <a:rPr lang="ja-JP" altLang="en-US" dirty="0" smtClean="0"/>
              <a:t>①</a:t>
            </a:r>
            <a:r>
              <a:rPr lang="en-US" altLang="ja-JP" dirty="0" smtClean="0"/>
              <a:t> Under '55 regime, the former tourism Basic Law was excluded the "holiday problem"</a:t>
            </a:r>
          </a:p>
          <a:p>
            <a:pPr>
              <a:buNone/>
            </a:pPr>
            <a:r>
              <a:rPr lang="ja-JP" altLang="en-US" dirty="0" smtClean="0"/>
              <a:t>②</a:t>
            </a:r>
            <a:r>
              <a:rPr lang="en-US" altLang="ja-JP" dirty="0" smtClean="0"/>
              <a:t> Hotel Business Law is a law of the Ministry of Health and Welfare. At the same time, international tourism hotel Improvement Act is a law of the Ministry of Transport. Therefore, double administration has been carried out</a:t>
            </a:r>
          </a:p>
          <a:p>
            <a:pPr>
              <a:buNone/>
            </a:pPr>
            <a:r>
              <a:rPr lang="ja-JP" altLang="en-US" dirty="0" smtClean="0"/>
              <a:t>③</a:t>
            </a:r>
            <a:r>
              <a:rPr lang="en-US" altLang="ja-JP" dirty="0" smtClean="0"/>
              <a:t> About Resort law, many tourism policy researchers to perform the evaluation of pandering to the press, and that the depth of the institutional evaluation did not progress</a:t>
            </a:r>
          </a:p>
          <a:p>
            <a:pPr>
              <a:buNone/>
            </a:pPr>
            <a:r>
              <a:rPr lang="ja-JP" altLang="en-US" dirty="0" smtClean="0"/>
              <a:t>④</a:t>
            </a:r>
            <a:r>
              <a:rPr lang="en-US" altLang="ja-JP" dirty="0" smtClean="0"/>
              <a:t> Regional tourism policy researchers did not think in a row "before the war, during the war, after the war."</a:t>
            </a:r>
            <a:endParaRPr lang="ja-JP" altLang="ja-JP" dirty="0"/>
          </a:p>
        </p:txBody>
      </p:sp>
    </p:spTree>
    <p:extLst>
      <p:ext uri="{BB962C8B-B14F-4D97-AF65-F5344CB8AC3E}">
        <p14:creationId xmlns:p14="http://schemas.microsoft.com/office/powerpoint/2010/main" xmlns="" val="565557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964488" cy="1143000"/>
          </a:xfrm>
          <a:ln>
            <a:solidFill>
              <a:schemeClr val="accent1"/>
            </a:solidFill>
          </a:ln>
        </p:spPr>
        <p:txBody>
          <a:bodyPr>
            <a:normAutofit/>
          </a:bodyPr>
          <a:lstStyle/>
          <a:p>
            <a:r>
              <a:rPr lang="en-US" altLang="ja-JP" sz="3200" b="1" dirty="0" smtClean="0"/>
              <a:t>Rural-stay leisure activities</a:t>
            </a:r>
            <a:br>
              <a:rPr lang="en-US" altLang="ja-JP" sz="3200" b="1" dirty="0" smtClean="0"/>
            </a:br>
            <a:r>
              <a:rPr lang="en-US" altLang="ja-JP" sz="3200" b="1" dirty="0" smtClean="0"/>
              <a:t>Environment-friendly nature experience activities</a:t>
            </a:r>
            <a:endParaRPr kumimoji="1" lang="ja-JP" altLang="en-US" sz="3200" b="1" dirty="0"/>
          </a:p>
        </p:txBody>
      </p:sp>
      <p:sp>
        <p:nvSpPr>
          <p:cNvPr id="3" name="コンテンツ プレースホルダ 2"/>
          <p:cNvSpPr>
            <a:spLocks noGrp="1"/>
          </p:cNvSpPr>
          <p:nvPr>
            <p:ph idx="1"/>
          </p:nvPr>
        </p:nvSpPr>
        <p:spPr>
          <a:xfrm>
            <a:off x="457200" y="1628801"/>
            <a:ext cx="8229600" cy="5229200"/>
          </a:xfrm>
        </p:spPr>
        <p:txBody>
          <a:bodyPr>
            <a:normAutofit/>
          </a:bodyPr>
          <a:lstStyle/>
          <a:p>
            <a:r>
              <a:rPr lang="en-US" altLang="ja-JP" dirty="0" smtClean="0"/>
              <a:t>Tendency to repel "tourism" as a legal term affected the post-war domestic tourism.</a:t>
            </a:r>
          </a:p>
          <a:p>
            <a:r>
              <a:rPr lang="en-US" altLang="ja-JP" dirty="0" smtClean="0"/>
              <a:t>Okinawa Promotion Special Measures Law, which was enacted in 2002, defined environment conservation nature experience activities.</a:t>
            </a:r>
          </a:p>
          <a:p>
            <a:r>
              <a:rPr lang="en-US" altLang="ja-JP" dirty="0" smtClean="0"/>
              <a:t>Both, by repelling the lexical "tourism", it is coined. Rather, tourism researchers, indifferently, use lexical "</a:t>
            </a:r>
            <a:r>
              <a:rPr lang="en-US" altLang="ja-JP" dirty="0" err="1" smtClean="0"/>
              <a:t>agritourism</a:t>
            </a:r>
            <a:r>
              <a:rPr lang="en-US" altLang="ja-JP" dirty="0" smtClean="0"/>
              <a:t>, ecotourism"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260648"/>
            <a:ext cx="8964488" cy="6408712"/>
          </a:xfrm>
        </p:spPr>
        <p:txBody>
          <a:bodyPr>
            <a:normAutofit fontScale="92500" lnSpcReduction="10000"/>
          </a:bodyPr>
          <a:lstStyle/>
          <a:p>
            <a:r>
              <a:rPr lang="en-US" altLang="ja-JP" dirty="0" smtClean="0"/>
              <a:t>In the law about education, regulation of the Fundamental Law of Education is quoted in a certain form. The Tourism Nation Promotion Basic Law has prepared regulation also about preservation of environment or a scene in the regulation as a basic act. Although the Eco-Tourism Propulsion Act was using natural tourist attractions as a legal fundamental concept, a relation with the tourist attractions which Tourism Nation Promotion Basic Law specifies was not touched on.</a:t>
            </a:r>
            <a:endParaRPr lang="ja-JP" altLang="ja-JP" dirty="0" smtClean="0"/>
          </a:p>
          <a:p>
            <a:r>
              <a:rPr lang="en-US" altLang="ja-JP" dirty="0" smtClean="0"/>
              <a:t>Tourism Nation Promotion Basic Law was established and its guidance characteristics are doubted in one year. Based on Tourism Nation Promotion Basic Law, I hope that many laws concerned are born.</a:t>
            </a:r>
            <a:endParaRPr lang="ja-JP" altLang="ja-JP" dirty="0" smtClean="0"/>
          </a:p>
          <a:p>
            <a:endParaRPr kumimoji="1" lang="ja-JP"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964488" cy="1772816"/>
          </a:xfrm>
          <a:solidFill>
            <a:srgbClr val="FFFF00"/>
          </a:solidFill>
          <a:ln w="76200">
            <a:solidFill>
              <a:schemeClr val="tx1">
                <a:lumMod val="95000"/>
                <a:lumOff val="5000"/>
              </a:schemeClr>
            </a:solidFill>
          </a:ln>
        </p:spPr>
        <p:txBody>
          <a:bodyPr>
            <a:normAutofit fontScale="90000"/>
          </a:bodyPr>
          <a:lstStyle/>
          <a:p>
            <a:r>
              <a:rPr lang="en-US" altLang="ja-JP" dirty="0" smtClean="0"/>
              <a:t>Expansion of domestic tourism administration, from being seen in the Ministry of Health and Welfare '50 History</a:t>
            </a:r>
            <a:endParaRPr kumimoji="1" lang="ja-JP" altLang="en-US" dirty="0"/>
          </a:p>
        </p:txBody>
      </p:sp>
      <p:sp>
        <p:nvSpPr>
          <p:cNvPr id="3" name="コンテンツ プレースホルダ 2"/>
          <p:cNvSpPr>
            <a:spLocks noGrp="1"/>
          </p:cNvSpPr>
          <p:nvPr>
            <p:ph idx="1"/>
          </p:nvPr>
        </p:nvSpPr>
        <p:spPr>
          <a:xfrm>
            <a:off x="0" y="1888232"/>
            <a:ext cx="8964488" cy="4997152"/>
          </a:xfrm>
        </p:spPr>
        <p:txBody>
          <a:bodyPr>
            <a:normAutofit/>
          </a:bodyPr>
          <a:lstStyle/>
          <a:p>
            <a:r>
              <a:rPr lang="en-US" altLang="ja-JP" dirty="0" smtClean="0"/>
              <a:t>Tourism policy that targets the Japanese before the war is, as supposedly, did not exist.</a:t>
            </a:r>
          </a:p>
          <a:p>
            <a:r>
              <a:rPr lang="en-US" altLang="ja-JP" dirty="0" smtClean="0"/>
              <a:t>With the establishment of the International Tourism Bureau, tourism Association was established in various places.</a:t>
            </a:r>
          </a:p>
          <a:p>
            <a:r>
              <a:rPr lang="en-US" altLang="ja-JP" dirty="0" smtClean="0"/>
              <a:t>As a result, in the municipality base, the domestic tourism administration is going to stand as implemented was inevitable.</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260648"/>
            <a:ext cx="8784976" cy="6597352"/>
          </a:xfrm>
        </p:spPr>
        <p:txBody>
          <a:bodyPr>
            <a:normAutofit/>
          </a:bodyPr>
          <a:lstStyle/>
          <a:p>
            <a:r>
              <a:rPr lang="en-US" altLang="ja-JP" dirty="0" smtClean="0"/>
              <a:t>To reflect the difference at the time of the lifestyle, "tourism for Western people business" and "tourism for the Japanese" was quite different. Therefore, it is difficult to selectively use the polite fiction and the real intention.</a:t>
            </a:r>
          </a:p>
          <a:p>
            <a:r>
              <a:rPr lang="en-US" altLang="ja-JP" dirty="0" smtClean="0"/>
              <a:t>Therefore, as can be seen also in the documentation for Tokyo Prefecture tourism association, it was decided that with the "Welfare (Recreation"), of the tourism "Our main outside subordinate" is told.</a:t>
            </a:r>
            <a:endParaRPr kumimoji="1" lang="ja-JP"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a:bodyPr>
          <a:lstStyle/>
          <a:p>
            <a:r>
              <a:rPr lang="en-US" altLang="ja-JP" dirty="0" smtClean="0">
                <a:solidFill>
                  <a:schemeClr val="tx1">
                    <a:lumMod val="95000"/>
                    <a:lumOff val="5000"/>
                  </a:schemeClr>
                </a:solidFill>
              </a:rPr>
              <a:t>Ministry of Health and Welfare of the government was a part of the home affairs administration. That lexical "welfare" is used as a translation of recreation, had meant that the domestic tourism business is advanced among the Ministry of Health and Welfare administration.</a:t>
            </a:r>
          </a:p>
          <a:p>
            <a:r>
              <a:rPr lang="en-US" altLang="ja-JP" dirty="0" smtClean="0"/>
              <a:t>National Park administration and inns ordinances was the typical.</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a:bodyPr>
          <a:lstStyle/>
          <a:p>
            <a:r>
              <a:rPr lang="en-US" altLang="ja-JP" dirty="0" smtClean="0"/>
              <a:t>War footing has been enhanced. And, beyond the lexical of "welfare, health, recreation," lexical "tourism" it was not used.</a:t>
            </a:r>
          </a:p>
          <a:p>
            <a:r>
              <a:rPr lang="en-US" altLang="ja-JP" dirty="0" smtClean="0"/>
              <a:t>This effect was also continued after the war.</a:t>
            </a:r>
          </a:p>
          <a:p>
            <a:r>
              <a:rPr lang="en-US" altLang="ja-JP" dirty="0" smtClean="0"/>
              <a:t>In the Ministry of Health and Welfare administration, lexical "tourism" was not used. Instead, lexical "social tourism" has been used.</a:t>
            </a:r>
          </a:p>
          <a:p>
            <a:endParaRPr kumimoji="1" lang="ja-JP" alt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rmAutofit/>
          </a:bodyPr>
          <a:lstStyle/>
          <a:p>
            <a:r>
              <a:rPr lang="en-US" altLang="ja-JP" dirty="0" smtClean="0"/>
              <a:t>Also administration of accommodation belongs to the Ministry of Health, </a:t>
            </a:r>
            <a:r>
              <a:rPr lang="en-US" altLang="ja-JP" dirty="0" err="1" smtClean="0"/>
              <a:t>Labour</a:t>
            </a:r>
            <a:r>
              <a:rPr lang="en-US" altLang="ja-JP" dirty="0" smtClean="0"/>
              <a:t> and Welfare.</a:t>
            </a:r>
          </a:p>
          <a:p>
            <a:r>
              <a:rPr lang="en-US" altLang="ja-JP" dirty="0" smtClean="0"/>
              <a:t>The Ministry of Land, Infrastructure and Transport, has been responsible for the attraction of foreign tourists. Understanding of the public this is not penetrated.</a:t>
            </a:r>
          </a:p>
          <a:p>
            <a:r>
              <a:rPr lang="en-US" altLang="ja-JP" dirty="0" smtClean="0"/>
              <a:t>About the challenges of strengthening of the seismic structure of the inn facility, it would have been likely to tourism administration.</a:t>
            </a:r>
            <a:endParaRPr kumimoji="1" lang="ja-JP" alt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lang="en-US" altLang="ja-JP" b="1" dirty="0" smtClean="0"/>
              <a:t>Phenomenon of relative between the unordinary and ordinary </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Policy will be implemented through laws, taxes, subsidies, etc. Particularly taxation has been done by force, it is the most normative. Toll, admission tax and entertainment tax (lodging tax, restaurant tax) were introduced for war funding in 1937, which had tourism inhibition effect. Those taxes were abolished after introduction of sales tax of 1989. In the tax system, finally tourism inhibition policy was obsolete. Phenomenon of relative between the unordinary and ordinary occurred in the tax system.</a:t>
            </a:r>
            <a:endParaRPr lang="ja-JP" altLang="ja-JP" dirty="0" smtClean="0"/>
          </a:p>
          <a:p>
            <a:endParaRPr kumimoji="1" lang="ja-JP"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260648"/>
            <a:ext cx="8784976" cy="6597352"/>
          </a:xfrm>
        </p:spPr>
        <p:txBody>
          <a:bodyPr>
            <a:normAutofit fontScale="85000" lnSpcReduction="20000"/>
          </a:bodyPr>
          <a:lstStyle/>
          <a:p>
            <a:r>
              <a:rPr lang="en-US" altLang="ja-JP" dirty="0" smtClean="0"/>
              <a:t>Previously, in general, resort of tourist facilities was more impressive than his home. Today, the home facility is not inferior to tourist resorts in Japan. The phenomenon occurred in relation between resort facilities and living facilities. Common transportation like commuting was strongly regulated in Japan. On the contrary, tourism transportation was weekly regulated or non-regulated. But after deregulation of transportation in Japan, both become similar. </a:t>
            </a:r>
            <a:endParaRPr lang="ja-JP" altLang="ja-JP" dirty="0" smtClean="0"/>
          </a:p>
          <a:p>
            <a:r>
              <a:rPr lang="en-US" altLang="ja-JP" dirty="0" smtClean="0"/>
              <a:t>On consciousness, is experiencing the same thing between National parks and home gardens. The same applies to the relationship between national treasure and regional pride (treasure of community). All over Japan, the phenomenon of relative occurred.</a:t>
            </a:r>
            <a:endParaRPr lang="ja-JP" altLang="ja-JP" dirty="0" smtClean="0"/>
          </a:p>
          <a:p>
            <a:r>
              <a:rPr lang="en-US" altLang="ja-JP" dirty="0" smtClean="0"/>
              <a:t>Thinking of Tourism development in Japan, t</a:t>
            </a:r>
            <a:r>
              <a:rPr lang="ja-JP" altLang="ja-JP" dirty="0" smtClean="0"/>
              <a:t>his phenomenon can not be ignored. </a:t>
            </a:r>
            <a:r>
              <a:rPr lang="en-US" altLang="ja-JP" dirty="0" smtClean="0"/>
              <a:t>Regional tourism policy objectives are to demonstrate community pride, which is declared by new Tourism Nation Promotion Basic Law (2006</a:t>
            </a:r>
            <a:r>
              <a:rPr lang="en-US" altLang="ja-JP" dirty="0" smtClean="0"/>
              <a:t>).</a:t>
            </a:r>
            <a:endParaRPr kumimoji="1" lang="ja-JP"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2105025"/>
            <a:ext cx="9144000" cy="0"/>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5123" name="Object 3"/>
          <p:cNvGraphicFramePr>
            <a:graphicFrameLocks noChangeAspect="1"/>
          </p:cNvGraphicFramePr>
          <p:nvPr/>
        </p:nvGraphicFramePr>
        <p:xfrm>
          <a:off x="0" y="1335088"/>
          <a:ext cx="9144000" cy="5465762"/>
        </p:xfrm>
        <a:graphic>
          <a:graphicData uri="http://schemas.openxmlformats.org/presentationml/2006/ole">
            <p:oleObj spid="_x0000_s386050" name="スライド" r:id="rId4" imgW="1438753" imgH="1079155" progId="PowerPoint.Slide.8">
              <p:embed/>
            </p:oleObj>
          </a:graphicData>
        </a:graphic>
      </p:graphicFrame>
      <p:sp>
        <p:nvSpPr>
          <p:cNvPr id="5124" name="Rectangle 4"/>
          <p:cNvSpPr>
            <a:spLocks noGrp="1" noChangeArrowheads="1"/>
          </p:cNvSpPr>
          <p:nvPr>
            <p:ph type="title"/>
          </p:nvPr>
        </p:nvSpPr>
        <p:spPr>
          <a:ln>
            <a:solidFill>
              <a:schemeClr val="tx1"/>
            </a:solidFill>
          </a:ln>
        </p:spPr>
        <p:txBody>
          <a:bodyPr/>
          <a:lstStyle/>
          <a:p>
            <a:r>
              <a:rPr lang="ja-JP" altLang="ja-JP" sz="2800"/>
              <a:t>Phenomenon of relative between</a:t>
            </a:r>
            <a:r>
              <a:rPr lang="en-US" altLang="ja-JP" sz="2800"/>
              <a:t> </a:t>
            </a:r>
            <a:r>
              <a:rPr lang="ja-JP" altLang="ja-JP" sz="2800"/>
              <a:t>the unordinary and ordinary in tourism related legislation</a:t>
            </a:r>
            <a:endParaRPr lang="en-US" altLang="ja-JP"/>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190750"/>
            <a:ext cx="9144000" cy="0"/>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4099" name="Object 3"/>
          <p:cNvGraphicFramePr>
            <a:graphicFrameLocks noChangeAspect="1"/>
          </p:cNvGraphicFramePr>
          <p:nvPr/>
        </p:nvGraphicFramePr>
        <p:xfrm>
          <a:off x="0" y="1125538"/>
          <a:ext cx="8964613" cy="5768975"/>
        </p:xfrm>
        <a:graphic>
          <a:graphicData uri="http://schemas.openxmlformats.org/presentationml/2006/ole">
            <p:oleObj spid="_x0000_s387074" name="スライド" r:id="rId4" imgW="1420368" imgH="1066909" progId="PowerPoint.Slide.8">
              <p:embed/>
            </p:oleObj>
          </a:graphicData>
        </a:graphic>
      </p:graphicFrame>
      <p:sp>
        <p:nvSpPr>
          <p:cNvPr id="4100" name="Rectangle 4"/>
          <p:cNvSpPr>
            <a:spLocks noGrp="1" noChangeArrowheads="1"/>
          </p:cNvSpPr>
          <p:nvPr>
            <p:ph type="title"/>
          </p:nvPr>
        </p:nvSpPr>
        <p:spPr>
          <a:xfrm>
            <a:off x="457200" y="44450"/>
            <a:ext cx="8229600" cy="1425575"/>
          </a:xfrm>
          <a:ln>
            <a:solidFill>
              <a:schemeClr val="tx1"/>
            </a:solidFill>
          </a:ln>
        </p:spPr>
        <p:txBody>
          <a:bodyPr>
            <a:normAutofit fontScale="90000"/>
          </a:bodyPr>
          <a:lstStyle/>
          <a:p>
            <a:r>
              <a:rPr lang="ja-JP" altLang="ja-JP"/>
              <a:t>Changes in the concept of tourism in tourism policy</a:t>
            </a:r>
            <a:endParaRPr lang="en-US" altLang="ja-JP" sz="40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2710"/>
            <a:ext cx="8229600" cy="4234482"/>
          </a:xfrm>
          <a:solidFill>
            <a:srgbClr val="FFFF00"/>
          </a:solidFill>
          <a:ln w="57150">
            <a:solidFill>
              <a:schemeClr val="tx1"/>
            </a:solidFill>
          </a:ln>
        </p:spPr>
        <p:txBody>
          <a:bodyPr>
            <a:normAutofit/>
          </a:bodyPr>
          <a:lstStyle/>
          <a:p>
            <a:r>
              <a:rPr lang="en-US" altLang="ja-JP" b="1" dirty="0" smtClean="0"/>
              <a:t>The purpose of establishment of “Human Logistics &amp; Tourism” </a:t>
            </a:r>
            <a:r>
              <a:rPr lang="en-US" altLang="ja-JP" b="1" dirty="0" smtClean="0"/>
              <a:t>Laboratory</a:t>
            </a:r>
            <a:r>
              <a:rPr lang="en-US" altLang="ja-JP" b="1" dirty="0" smtClean="0"/>
              <a:t/>
            </a:r>
            <a:br>
              <a:rPr lang="en-US" altLang="ja-JP" b="1" dirty="0" smtClean="0"/>
            </a:br>
            <a:r>
              <a:rPr lang="en-US" altLang="ja-JP" b="1" dirty="0" smtClean="0"/>
              <a:t> </a:t>
            </a:r>
            <a:r>
              <a:rPr lang="en-US" altLang="ja-JP" sz="3100" u="sng" dirty="0" smtClean="0">
                <a:hlinkClick r:id="rId3"/>
              </a:rPr>
              <a:t>http://</a:t>
            </a:r>
            <a:r>
              <a:rPr lang="en-US" altLang="ja-JP" sz="3100" u="sng" dirty="0" smtClean="0">
                <a:hlinkClick r:id="rId3"/>
              </a:rPr>
              <a:t>www.jinryu.jp/20140410205.html</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336704"/>
          </a:xfrm>
        </p:spPr>
        <p:txBody>
          <a:bodyPr>
            <a:normAutofit/>
          </a:bodyPr>
          <a:lstStyle/>
          <a:p>
            <a:r>
              <a:rPr lang="en-US" altLang="ja-JP" sz="4000" dirty="0" smtClean="0"/>
              <a:t>In fact, by the 1971 revision of the Travel Agency Act, the purpose of tourism policy changed substantially. At that year the number of Japanese overseas travelers exceeded the number of foreign visitors to Japan for the first time.</a:t>
            </a:r>
            <a:endParaRPr lang="ja-JP" altLang="ja-JP" sz="4000" dirty="0" smtClean="0"/>
          </a:p>
          <a:p>
            <a:r>
              <a:rPr lang="en-US" altLang="ja-JP" sz="4000" dirty="0" smtClean="0"/>
              <a:t>Ten million program </a:t>
            </a:r>
            <a:r>
              <a:rPr lang="en-US" altLang="ja-JP" sz="4000" dirty="0" smtClean="0"/>
              <a:t>had been launched by the influence of  </a:t>
            </a:r>
            <a:r>
              <a:rPr lang="en-US" altLang="ja-JP" sz="4000" dirty="0" smtClean="0"/>
              <a:t>appreciation </a:t>
            </a:r>
            <a:r>
              <a:rPr lang="en-US" altLang="ja-JP" sz="4000" dirty="0" smtClean="0"/>
              <a:t> based on Plaza </a:t>
            </a:r>
            <a:r>
              <a:rPr lang="en-US" altLang="ja-JP" sz="4000" dirty="0" smtClean="0"/>
              <a:t>Accord</a:t>
            </a:r>
            <a:endParaRPr kumimoji="1" lang="ja-JP" altLang="en-US" sz="40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Autofit/>
          </a:bodyPr>
          <a:lstStyle/>
          <a:p>
            <a:r>
              <a:rPr lang="en-US" altLang="ja-JP" sz="3600" dirty="0" smtClean="0"/>
              <a:t>After </a:t>
            </a:r>
            <a:r>
              <a:rPr lang="en-US" altLang="ja-JP" sz="3600" dirty="0" smtClean="0"/>
              <a:t>the Pacific War was over, Japanese more than 7 million came back to Japan from foreign countries and our economic social revival began from approximately 75 million people. When so-called baby boom generation reached coming-of-age ceremony, the population of Japan surpassed 100 million people. Many Japanese of those days grew with a future dream.</a:t>
            </a:r>
          </a:p>
          <a:p>
            <a:endParaRPr lang="en-US" altLang="ja-JP" sz="2800"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fontScale="92500" lnSpcReduction="20000"/>
          </a:bodyPr>
          <a:lstStyle/>
          <a:p>
            <a:r>
              <a:rPr lang="en-US" altLang="ja-JP" dirty="0" smtClean="0"/>
              <a:t>In Japanese economic society, the metropolis absorbed the population from rural areas and it appeared as a movement phenomenon of the space axis of population. The special train which picked up the youth who moved from rural areas to urban areas symbolized this phenomenon. Japanese economic society enjoyed the fruits of population bonus(Demographic Dividend</a:t>
            </a:r>
            <a:r>
              <a:rPr lang="ja-JP" altLang="en-US" dirty="0" smtClean="0"/>
              <a:t>）</a:t>
            </a:r>
            <a:r>
              <a:rPr lang="en-US" altLang="ja-JP" dirty="0" smtClean="0"/>
              <a:t>. We are discussing the issue of low birth rate today. It was estimated that Japan’s population would reach about 100 million by 2050. The big change of the population judging from temporal axis happens in islands of Japan in this century. However, Japanese economic society where 100 million people live in is sure to be continuing after the baby boom generation disappeared. And economic social power of Japan must be a big thing.).</a:t>
            </a:r>
            <a:endParaRPr kumimoji="1" lang="ja-JP"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92500" lnSpcReduction="10000"/>
          </a:bodyPr>
          <a:lstStyle/>
          <a:p>
            <a:r>
              <a:rPr lang="en-US" altLang="ja-JP" dirty="0" smtClean="0"/>
              <a:t>Development of information-communication and transport technology let human exercise activate and greatly changed a human life method. The era of depopulation begins. Population onus (opposite of population bonus) will influence us. It is important for not only Japanese economic society but also individual life to increase visitors. This recognition is becoming strong. It is necessary to use information-communication technology and transport technology, etc. for that. It is time when these technologies should be used for not only tourists in Japan but also  tourists in Asian nations where remarkable growth is forecast. We have come at time when it should think about “system creation concerning human logistics” that can correspond to Google and Amazon who develop global new business model.</a:t>
            </a:r>
          </a:p>
          <a:p>
            <a:endParaRPr kumimoji="1" lang="ja-JP"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88640"/>
            <a:ext cx="8964488" cy="5937523"/>
          </a:xfrm>
        </p:spPr>
        <p:txBody>
          <a:bodyPr>
            <a:normAutofit/>
          </a:bodyPr>
          <a:lstStyle/>
          <a:p>
            <a:r>
              <a:rPr lang="en-US" altLang="ja-JP" dirty="0" smtClean="0"/>
              <a:t>Artificial intelligence and brain science are accomplishing further progress. Now we must utilize big data collected through information-communication technology. For not only the industry but also human logistics &amp; tourism studies researchers, the analysis based on data having low objectivity to investigate the simple subjective intention such as questionnaires is not permitted. In the business deployment, the time when it cannot help rushing into a new phase at a dash is approaching.</a:t>
            </a:r>
          </a:p>
          <a:p>
            <a:endParaRPr kumimoji="1" lang="ja-JP"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lnSpcReduction="10000"/>
          </a:bodyPr>
          <a:lstStyle/>
          <a:p>
            <a:r>
              <a:rPr lang="en-US" altLang="ja-JP" dirty="0" smtClean="0"/>
              <a:t>It is important that industrial person, consumer, researcher, journalist concerning human logistics &amp; tourism can exchange opinions. And then they recognize new consumer needs that surround the human logistics &amp; tourism industry and they will develop their economic society by creation of new solutions to answer the needs.</a:t>
            </a:r>
          </a:p>
          <a:p>
            <a:r>
              <a:rPr lang="en-US" altLang="ja-JP" dirty="0" smtClean="0"/>
              <a:t>Therefore “Human Logistics and Tourism” Laboratory is established here</a:t>
            </a:r>
            <a:r>
              <a:rPr lang="en-US" altLang="ja-JP" dirty="0" smtClean="0"/>
              <a:t>.</a:t>
            </a:r>
          </a:p>
          <a:p>
            <a:endParaRPr lang="en-US" altLang="ja-JP" dirty="0" smtClean="0"/>
          </a:p>
          <a:p>
            <a:r>
              <a:rPr lang="en-US" altLang="ja-JP" dirty="0" smtClean="0"/>
              <a:t> </a:t>
            </a:r>
            <a:r>
              <a:rPr lang="en-US" altLang="ja-JP" b="1" dirty="0" smtClean="0"/>
              <a:t>The Head of “Human Logistics &amp; Tourism” Laboratory</a:t>
            </a:r>
            <a:endParaRPr lang="en-US" altLang="ja-JP" dirty="0" smtClean="0"/>
          </a:p>
          <a:p>
            <a:r>
              <a:rPr lang="en-US" altLang="ja-JP" b="1" dirty="0" smtClean="0"/>
              <a:t>TERAMAE</a:t>
            </a:r>
            <a:r>
              <a:rPr lang="ja-JP" altLang="en-US" b="1" dirty="0" smtClean="0"/>
              <a:t>　</a:t>
            </a:r>
            <a:r>
              <a:rPr lang="en-US" altLang="ja-JP" b="1" dirty="0" smtClean="0"/>
              <a:t>SHUICHI</a:t>
            </a:r>
            <a:r>
              <a:rPr lang="en-US" altLang="ja-JP" dirty="0" smtClean="0"/>
              <a:t> , </a:t>
            </a:r>
            <a:r>
              <a:rPr lang="en-US" altLang="ja-JP" b="1" dirty="0" err="1" smtClean="0"/>
              <a:t>Ph.D</a:t>
            </a:r>
            <a:endParaRPr lang="ja-JP" altLang="en-US" dirty="0" smtClean="0"/>
          </a:p>
          <a:p>
            <a:endParaRPr kumimoji="1" lang="ja-JP"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lang="en-US" altLang="ja-JP" dirty="0" smtClean="0"/>
              <a:t>Future Direction of Tourism Policy Studies</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a:t>
            </a:r>
            <a:r>
              <a:rPr lang="en-US" altLang="ja-JP" dirty="0" smtClean="0"/>
              <a:t>Tourist" concept generated with the popularization of travel. In that case, in Japan, it would be the Edo period in the 18th century when the phenomenon of "Visit </a:t>
            </a:r>
            <a:r>
              <a:rPr lang="en-US" altLang="ja-JP" dirty="0" err="1" smtClean="0"/>
              <a:t>Ise</a:t>
            </a:r>
            <a:r>
              <a:rPr lang="en-US" altLang="ja-JP" dirty="0" smtClean="0"/>
              <a:t> Shrine" </a:t>
            </a:r>
            <a:r>
              <a:rPr lang="en-US" altLang="ja-JP" dirty="0" err="1" smtClean="0"/>
              <a:t>occured</a:t>
            </a:r>
            <a:r>
              <a:rPr lang="en-US" altLang="ja-JP" dirty="0" smtClean="0"/>
              <a:t>. While the concept was born, the lexical representing it had not been unified. Also its social need was small. If the "sightseeing people" had been used as a lexical representing the concept, there was no confusion. But in Japan, it began to converge in a special lexical "people watching country’s light </a:t>
            </a:r>
            <a:r>
              <a:rPr lang="en-US" altLang="ja-JP" dirty="0" smtClean="0"/>
              <a:t>“.</a:t>
            </a:r>
            <a:endParaRPr lang="ja-JP" altLang="ja-JP" dirty="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85000" lnSpcReduction="20000"/>
          </a:bodyPr>
          <a:lstStyle/>
          <a:p>
            <a:r>
              <a:rPr lang="en-US" altLang="ja-JP" dirty="0" smtClean="0"/>
              <a:t>In Japan, foreign currency acquisition policy had been launched as an important policy in around 1930. International Tourism Bureau (formal English name was "Board of Tourist Industry") for the attraction of foreign tourists was installed, and then trade bureau for the export promotion was installed. National Treasure Preservation Act and the National Parks Law were enacted for foreigners. By the government adopted the lexical "watching country’s light", the concept "tourism" is rapidly began to converge on the lexical" watching country’s light ".  Through the Asahi </a:t>
            </a:r>
            <a:r>
              <a:rPr lang="en-US" altLang="ja-JP" dirty="0" err="1" smtClean="0"/>
              <a:t>Shimbun</a:t>
            </a:r>
            <a:r>
              <a:rPr lang="en-US" altLang="ja-JP" dirty="0" smtClean="0"/>
              <a:t> and the Yomiuri </a:t>
            </a:r>
            <a:r>
              <a:rPr lang="en-US" altLang="ja-JP" dirty="0" err="1" smtClean="0"/>
              <a:t>Shimbun</a:t>
            </a:r>
            <a:r>
              <a:rPr lang="en-US" altLang="ja-JP" dirty="0" smtClean="0"/>
              <a:t> article data analysis, it is demonstrated. Ministry of Railways had been described as the etymology of the lexical " watching country’s light ", which was the I </a:t>
            </a:r>
            <a:r>
              <a:rPr lang="en-US" altLang="ja-JP" dirty="0" err="1" smtClean="0"/>
              <a:t>Ching</a:t>
            </a:r>
            <a:r>
              <a:rPr lang="en-US" altLang="ja-JP" dirty="0" smtClean="0"/>
              <a:t> Chinese classical. Its Original interpretation means "outbound". However, the Ministry of Railways was used by the meaning of "inbound". I </a:t>
            </a:r>
            <a:r>
              <a:rPr lang="en-US" altLang="ja-JP" dirty="0" err="1" smtClean="0"/>
              <a:t>Ching</a:t>
            </a:r>
            <a:r>
              <a:rPr lang="en-US" altLang="ja-JP" dirty="0" smtClean="0"/>
              <a:t> describes as "going to watch the light of the country." This country in this case, in ancient China meant a fort city. This influence, in Japan, lexical " watching country’s light " has been used as those with cross-border concept.</a:t>
            </a:r>
            <a:endParaRPr lang="ja-JP" altLang="ja-JP" dirty="0" smtClean="0"/>
          </a:p>
          <a:p>
            <a:r>
              <a:rPr lang="ja-JP" altLang="ja-JP" dirty="0" smtClean="0"/>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fontScale="77500" lnSpcReduction="20000"/>
          </a:bodyPr>
          <a:lstStyle/>
          <a:p>
            <a:r>
              <a:rPr lang="en-US" altLang="ja-JP" dirty="0" smtClean="0"/>
              <a:t>For International tourism policy of the Ministry of Railways, foreign currency acquisition was an object. However, it was decided to show the attitude of "show the imperial Japanese culture" to foreigners. With tourism advertising business overseas, tourist facilities for foreigners in Japan had been developed. Initially, tourist facilities were easily classified between Japanese and foreigners. However, gradually along with the Westernization of Japanese life, distinction became thinner. The tourist facilities became to be for Japanese tourists in the real intention. Therefore, the policy of local government and local tourism association was referred to as the "inner main outside subordinate". However, under the quasi-war footing, lexical "watching country’s light " did not appear in front. On the basis of welfare administration, the lexical "recreation" and "rest" had been used. This effect was continued even after the war policy. After the end of the war, the acquisition of foreign currency was a national policy, the development of tourism road was carried out for the acquisition of foreign currency. While hotel administration, national park administration and spa administration were done by Ministry of Health and Welfare, the lexical "watching country’s light" was not used. </a:t>
            </a:r>
            <a:endParaRPr lang="ja-JP" altLang="ja-JP" dirty="0" smtClean="0"/>
          </a:p>
          <a:p>
            <a:endParaRPr kumimoji="1" lang="ja-JP" alt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597352"/>
          </a:xfrm>
        </p:spPr>
        <p:txBody>
          <a:bodyPr>
            <a:normAutofit/>
          </a:bodyPr>
          <a:lstStyle/>
          <a:p>
            <a:r>
              <a:rPr lang="en-US" altLang="ja-JP" dirty="0" smtClean="0"/>
              <a:t>In the 21st century, Japan entered the population decline society. To expand the exchange population became the existence value of the municipality. Acquisition of foreign currency disappeared from the purpose of the Tourism Nation Promotion Basic Law. Its purpose is "to show the pride of the region”. Saeki </a:t>
            </a:r>
            <a:r>
              <a:rPr lang="en-US" altLang="ja-JP" dirty="0" err="1" smtClean="0"/>
              <a:t>Muneyoshi</a:t>
            </a:r>
            <a:r>
              <a:rPr lang="en-US" altLang="ja-JP" dirty="0" smtClean="0"/>
              <a:t>, the founder of </a:t>
            </a:r>
            <a:r>
              <a:rPr lang="en-US" altLang="ja-JP" dirty="0" err="1" smtClean="0"/>
              <a:t>Kurobe</a:t>
            </a:r>
            <a:r>
              <a:rPr lang="en-US" altLang="ja-JP" dirty="0" smtClean="0"/>
              <a:t> Alpine Route insisted that Tourism was to show the differences between other regions. On the other hand, the "Policy" is a power act in order to eliminate the differences between people. Of course, between "tourist" and "policy", there is internal dissonance</a:t>
            </a:r>
            <a:r>
              <a:rPr lang="en-US" altLang="ja-JP" dirty="0" smtClean="0"/>
              <a:t>.</a:t>
            </a:r>
            <a:endParaRPr kumimoji="1" lang="ja-JP"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85000" lnSpcReduction="10000"/>
          </a:bodyPr>
          <a:lstStyle/>
          <a:p>
            <a:r>
              <a:rPr lang="en-US" altLang="ja-JP" dirty="0" smtClean="0"/>
              <a:t>In Japanese transport law system, the distinction between daily transport and non-daily transport has disappeared through deregulation policy. In addition, over the policy in general, relative phenomenon of daily and non-daily has occurred. Social sense to divide the only movement for tourism is gone. So, I have proposed the human logistics concept. As well as physical logistics concept, this concept is easy to correspond to the third-party concept being newly developed.</a:t>
            </a:r>
            <a:endParaRPr lang="ja-JP" altLang="ja-JP" dirty="0" smtClean="0"/>
          </a:p>
          <a:p>
            <a:r>
              <a:rPr lang="en-US" altLang="ja-JP" dirty="0" smtClean="0"/>
              <a:t>Through </a:t>
            </a:r>
            <a:r>
              <a:rPr lang="en-US" altLang="ja-JP" dirty="0" smtClean="0"/>
              <a:t>location information by smart-phone, it is made to allow the big data analysis of human logistics information. Moreover, through progress in wearable devices, it would become to be possible to grasp the body and the brain reaction against tourist resource in real time. The deployment of the future of regional tourism policy research, with the help of a wearable device, or would not exist at that to discover the tourist culture gene</a:t>
            </a:r>
            <a:r>
              <a:rPr lang="en-US" altLang="ja-JP" dirty="0" smtClean="0"/>
              <a:t>.</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6360</TotalTime>
  <Words>14253</Words>
  <Application>Microsoft Office PowerPoint</Application>
  <PresentationFormat>画面に合わせる (4:3)</PresentationFormat>
  <Paragraphs>1188</Paragraphs>
  <Slides>230</Slides>
  <Notes>230</Notes>
  <HiddenSlides>10</HiddenSlides>
  <MMClips>0</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230</vt:i4>
      </vt:variant>
    </vt:vector>
  </HeadingPairs>
  <TitlesOfParts>
    <vt:vector size="234" baseType="lpstr">
      <vt:lpstr>Office テーマ</vt:lpstr>
      <vt:lpstr>Microsoft Office PowerPoint 97-2003 スライド</vt:lpstr>
      <vt:lpstr>スライド</vt:lpstr>
      <vt:lpstr>Microsoft Office PowerPoint スライド</vt:lpstr>
      <vt:lpstr>Tourism　Policy　in　Japan</vt:lpstr>
      <vt:lpstr>The change of the purpose of Tourism Policy in Japan</vt:lpstr>
      <vt:lpstr>Number of visitors representing the charm of the city</vt:lpstr>
      <vt:lpstr>Ex Tourism Basic Law and Tourism Nation Promotion Basic Law</vt:lpstr>
      <vt:lpstr>スライド 5</vt:lpstr>
      <vt:lpstr>スライド 6</vt:lpstr>
      <vt:lpstr>スライド 7</vt:lpstr>
      <vt:lpstr>スライド 8</vt:lpstr>
      <vt:lpstr>スライド 9</vt:lpstr>
      <vt:lpstr>スライド 10</vt:lpstr>
      <vt:lpstr>Overseas travel doubling plan promotion team (representative Teramae Shuichi) Hirose Shinichi Prize telephone card (1988)</vt:lpstr>
      <vt:lpstr>The number of foreign visitors</vt:lpstr>
      <vt:lpstr>Chinese overseas travelers number</vt:lpstr>
      <vt:lpstr>The　Problem　of　UNWTO　STATISTICS</vt:lpstr>
      <vt:lpstr>スライド 15</vt:lpstr>
      <vt:lpstr>Economic ripple effect of the tourism activity</vt:lpstr>
      <vt:lpstr>The economic scale of tourist industry</vt:lpstr>
      <vt:lpstr>スライド 18</vt:lpstr>
      <vt:lpstr>スライド 19</vt:lpstr>
      <vt:lpstr>スライド 20</vt:lpstr>
      <vt:lpstr>スライド 21</vt:lpstr>
      <vt:lpstr>Tourism resources system   ～ What mind and regulations produce ～</vt:lpstr>
      <vt:lpstr>スライド 23</vt:lpstr>
      <vt:lpstr>スライド 24</vt:lpstr>
      <vt:lpstr>Basic Law defines "tourism resources“  Country is considered as a target for achieving the "protection, training and development."</vt:lpstr>
      <vt:lpstr>スライド 26</vt:lpstr>
      <vt:lpstr>World heritage and Hierarchy-izing of tourist attractions</vt:lpstr>
      <vt:lpstr>Japan's situation in 1930 before and after</vt:lpstr>
      <vt:lpstr>The flooding of hyphen tourism</vt:lpstr>
      <vt:lpstr>スライド 30</vt:lpstr>
      <vt:lpstr>Dark tourism</vt:lpstr>
      <vt:lpstr>スライド 32</vt:lpstr>
      <vt:lpstr>スライド 33</vt:lpstr>
      <vt:lpstr>軍艦島（端島）</vt:lpstr>
      <vt:lpstr>Dayton method</vt:lpstr>
      <vt:lpstr>Western-style “Hotel” and  Japanese-style “RYOKAN”   Do you take off shoes?</vt:lpstr>
      <vt:lpstr>HOTEL（ｂｌｕｅ） and　ＲＹＯＫＡＮ（graｙ）</vt:lpstr>
      <vt:lpstr>Bankruptcies　of　Hotel　and　Ryokan</vt:lpstr>
      <vt:lpstr>スライド 39</vt:lpstr>
      <vt:lpstr>スライド 40</vt:lpstr>
      <vt:lpstr>スライド 41</vt:lpstr>
      <vt:lpstr>スライド 42</vt:lpstr>
      <vt:lpstr>スライド 43</vt:lpstr>
      <vt:lpstr>スライド 44</vt:lpstr>
      <vt:lpstr>スライド 45</vt:lpstr>
      <vt:lpstr>Dissonance of tax measures</vt:lpstr>
      <vt:lpstr>The ratio of foreign tourists guests</vt:lpstr>
      <vt:lpstr>International travel balance of payments</vt:lpstr>
      <vt:lpstr>Occupancy rate of business-Hotel</vt:lpstr>
      <vt:lpstr>Occupancy rate of Ryokan</vt:lpstr>
      <vt:lpstr>スライド 51</vt:lpstr>
      <vt:lpstr>Hospitality and chip</vt:lpstr>
      <vt:lpstr>スライド 53</vt:lpstr>
      <vt:lpstr>スライド 54</vt:lpstr>
      <vt:lpstr>スライド 55</vt:lpstr>
      <vt:lpstr>スライド 56</vt:lpstr>
      <vt:lpstr>スライド 57</vt:lpstr>
      <vt:lpstr>スライド 58</vt:lpstr>
      <vt:lpstr> Shinkansen and Osaka World Expo</vt:lpstr>
      <vt:lpstr>スライド 60</vt:lpstr>
      <vt:lpstr>スライド 61</vt:lpstr>
      <vt:lpstr>TOKYO OLYMPIC 2020 and  CO-USE(plan)  of YOKOTA AIRPORT</vt:lpstr>
      <vt:lpstr>(Yokota airport and air boundary)</vt:lpstr>
      <vt:lpstr>(Yokota airport and air boundary)</vt:lpstr>
      <vt:lpstr>スライド 65</vt:lpstr>
      <vt:lpstr>スライド 66</vt:lpstr>
      <vt:lpstr>Break</vt:lpstr>
      <vt:lpstr>Break</vt:lpstr>
      <vt:lpstr>Comprehensive Resort Areas Development Law（Resort Act）</vt:lpstr>
      <vt:lpstr>Resort Development and Comprehensive Resort Areas Development Law</vt:lpstr>
      <vt:lpstr>スライド 71</vt:lpstr>
      <vt:lpstr>スライド 72</vt:lpstr>
      <vt:lpstr>スライド 73</vt:lpstr>
      <vt:lpstr>Inharmony between “national policy” and “regional tourism”</vt:lpstr>
      <vt:lpstr>スライド 75</vt:lpstr>
      <vt:lpstr>The reason why a regional tourism policy study does not progress</vt:lpstr>
      <vt:lpstr>スライド 77</vt:lpstr>
      <vt:lpstr>Cause that was delayed overall development of regional tourism policy research</vt:lpstr>
      <vt:lpstr>Rural-stay leisure activities Environment-friendly nature experience activities</vt:lpstr>
      <vt:lpstr>Expansion of domestic tourism administration, from being seen in the Ministry of Health and Welfare '50 History</vt:lpstr>
      <vt:lpstr>スライド 81</vt:lpstr>
      <vt:lpstr>スライド 82</vt:lpstr>
      <vt:lpstr>スライド 83</vt:lpstr>
      <vt:lpstr>スライド 84</vt:lpstr>
      <vt:lpstr>Phenomenon of relative between the unordinary and ordinary </vt:lpstr>
      <vt:lpstr>スライド 86</vt:lpstr>
      <vt:lpstr>Phenomenon of relative between the unordinary and ordinary in tourism related legislation</vt:lpstr>
      <vt:lpstr>Changes in the concept of tourism in tourism policy</vt:lpstr>
      <vt:lpstr>The purpose of establishment of “Human Logistics &amp; Tourism” Laboratory  http://www.jinryu.jp/20140410205.html</vt:lpstr>
      <vt:lpstr>スライド 90</vt:lpstr>
      <vt:lpstr>スライド 91</vt:lpstr>
      <vt:lpstr>スライド 92</vt:lpstr>
      <vt:lpstr>スライド 93</vt:lpstr>
      <vt:lpstr>スライド 94</vt:lpstr>
      <vt:lpstr>Future Direction of Tourism Policy Studies</vt:lpstr>
      <vt:lpstr>スライド 96</vt:lpstr>
      <vt:lpstr>スライド 97</vt:lpstr>
      <vt:lpstr>スライド 98</vt:lpstr>
      <vt:lpstr>スライド 99</vt:lpstr>
      <vt:lpstr>references</vt:lpstr>
      <vt:lpstr>references</vt:lpstr>
      <vt:lpstr>Encounter　between　Lexical“観光”　and　Lexical“tourist”  ～birth　and　development　of　domestic　tourism　policy　in　Japan～</vt:lpstr>
      <vt:lpstr>The time of generation of concept is apart from the time it is used of lexical</vt:lpstr>
      <vt:lpstr>The etymology of tourism</vt:lpstr>
      <vt:lpstr>スライド 105</vt:lpstr>
      <vt:lpstr>スライド 106</vt:lpstr>
      <vt:lpstr>スライド 107</vt:lpstr>
      <vt:lpstr>スライド 108</vt:lpstr>
      <vt:lpstr>スライド 109</vt:lpstr>
      <vt:lpstr>スライド 110</vt:lpstr>
      <vt:lpstr>スライド 111</vt:lpstr>
      <vt:lpstr>スライド 112</vt:lpstr>
      <vt:lpstr>The Chinese-origin-word “KANKO―観光―” and the western-language-origin-word “TSURISUMU―ツーリズム―”</vt:lpstr>
      <vt:lpstr>スライド 114</vt:lpstr>
      <vt:lpstr>スライド 115</vt:lpstr>
      <vt:lpstr>スライド 116</vt:lpstr>
      <vt:lpstr>スライド 117</vt:lpstr>
      <vt:lpstr>スライド 118</vt:lpstr>
      <vt:lpstr>スライド 119</vt:lpstr>
      <vt:lpstr>スライド 120</vt:lpstr>
      <vt:lpstr>Japan's situation in 1930 before and after</vt:lpstr>
      <vt:lpstr>War and Tourism</vt:lpstr>
      <vt:lpstr>スライド 123</vt:lpstr>
      <vt:lpstr>スライド 124</vt:lpstr>
      <vt:lpstr>スライド 125</vt:lpstr>
      <vt:lpstr>スライド 126</vt:lpstr>
      <vt:lpstr>Tourism Policy of Imperial Japan</vt:lpstr>
      <vt:lpstr>スライド 128</vt:lpstr>
      <vt:lpstr>スライド 129</vt:lpstr>
      <vt:lpstr>スライド 130</vt:lpstr>
      <vt:lpstr>スライド 131</vt:lpstr>
      <vt:lpstr>スライド 132</vt:lpstr>
      <vt:lpstr>Japan Tourist Bureau （1912）</vt:lpstr>
      <vt:lpstr>Board　of　Tourist　Industry (1930)</vt:lpstr>
      <vt:lpstr>Translation of Tourist</vt:lpstr>
      <vt:lpstr>スライド 136</vt:lpstr>
      <vt:lpstr>スライド 137</vt:lpstr>
      <vt:lpstr>スライド 138</vt:lpstr>
      <vt:lpstr>スライド 139</vt:lpstr>
      <vt:lpstr>スライド 140</vt:lpstr>
      <vt:lpstr>Expansion hypothesis of "tourism" concept</vt:lpstr>
      <vt:lpstr>Outbound ⇒ inbound hypothesis</vt:lpstr>
      <vt:lpstr>“Ｓhowing the light of the country." 　</vt:lpstr>
      <vt:lpstr>Cross-border concept hypothesis</vt:lpstr>
      <vt:lpstr>In “Japan Tourist Bureau”, the lexical "sightseeing", "tourism", and the like of it used the way</vt:lpstr>
      <vt:lpstr>"Itinerary and cost estimates",  "tourist guide Monographs"</vt:lpstr>
      <vt:lpstr>Wikipedia「tourism」</vt:lpstr>
      <vt:lpstr>Comparison of the frequency of use between 「sightseeing(遊覧)」 and「tourism(観光)」 through  Asahisimbun articles database</vt:lpstr>
      <vt:lpstr>First example in addition to proper noun</vt:lpstr>
      <vt:lpstr>　 Example of "tourism" in the Yomiuri Shimbun article search</vt:lpstr>
      <vt:lpstr>First　example to be used for the domestic movement of Japanese by the Asahi Shimbun and Yomiuri Shimbun</vt:lpstr>
      <vt:lpstr>　 Examples of “tu-rizumu(tourism)”  in newspaper article</vt:lpstr>
      <vt:lpstr>Example of the use of “tourism ” (Asahi Shimbun)  After the war - Showa last stage only　 5　articles</vt:lpstr>
      <vt:lpstr>Local tourism association</vt:lpstr>
      <vt:lpstr>Using the lexical "tourist" in the Rural Tourism Association</vt:lpstr>
      <vt:lpstr>Kyoto　City</vt:lpstr>
      <vt:lpstr>Tokyo Prefecture</vt:lpstr>
      <vt:lpstr>Hypothesis 　 expansion of the concept  "tourism" </vt:lpstr>
      <vt:lpstr>Hypothesis　① 　 Use only in outbound  Etymologically speaking ⇒ To emphasize the inbound 　　（ Tourist Industry has occurred ？）</vt:lpstr>
      <vt:lpstr>Hypothesis　② 　  Cross-border concept  ⇒ non-discriminatory  　　</vt:lpstr>
      <vt:lpstr>Hypothesis　② 　  Cross-border concept  ⇒ non-discriminatory  　　</vt:lpstr>
      <vt:lpstr>The proof of the hypothesis ①②</vt:lpstr>
      <vt:lpstr>Mechanisms that domestic tourism destination has occurred</vt:lpstr>
      <vt:lpstr>スライド 164</vt:lpstr>
      <vt:lpstr>スライド 165</vt:lpstr>
      <vt:lpstr>スライド 166</vt:lpstr>
      <vt:lpstr>Deployment of postwar domestic tourism administration</vt:lpstr>
      <vt:lpstr>Deployment of postwar domestic tourism administration</vt:lpstr>
      <vt:lpstr>The birth of the "public welfare" ministry and development of the domestic “tourism" policy</vt:lpstr>
      <vt:lpstr>The end of occupation by US-Army, and The birth of domestic tourism</vt:lpstr>
      <vt:lpstr>スライド 171</vt:lpstr>
      <vt:lpstr>スライド 172</vt:lpstr>
      <vt:lpstr>スライド 173</vt:lpstr>
      <vt:lpstr>スライド 174</vt:lpstr>
      <vt:lpstr>スライド 175</vt:lpstr>
      <vt:lpstr>If the translation of concept “Tourism” was lexical "sightseeing", deployment of Japanese tourism administration might have changed.</vt:lpstr>
      <vt:lpstr>references</vt:lpstr>
      <vt:lpstr>references</vt:lpstr>
      <vt:lpstr>Introduction to Human Logistics　＆ Tourism Science in Japan  http://www.jinryu.jp/201411171685.html</vt:lpstr>
      <vt:lpstr>Chapter１　Principles of Human Logistics &amp; Tourism</vt:lpstr>
      <vt:lpstr>Chapter 2　The History of Human Logistics &amp; Tourism In Japan </vt:lpstr>
      <vt:lpstr>Chapter 3　Tourist　Attractions ～tourists‘ viewpoint～</vt:lpstr>
      <vt:lpstr>スライド 183</vt:lpstr>
      <vt:lpstr>Chapter４　Activities for tourists～Viewpoint of supplier side～</vt:lpstr>
      <vt:lpstr>Sub-Chapter１　Tourist industry</vt:lpstr>
      <vt:lpstr>Sub-Chapter 2　 Passenger transport business</vt:lpstr>
      <vt:lpstr>Sub-Chapter 3　Staying business</vt:lpstr>
      <vt:lpstr>Chapter 6　Tourism Policy</vt:lpstr>
      <vt:lpstr>Sub-Chapter１　Construction and Maintenance of Public Facilities</vt:lpstr>
      <vt:lpstr>Sub-Chapter２　Region and Tourism</vt:lpstr>
      <vt:lpstr>Sub-Chapter３　Person and Organization</vt:lpstr>
      <vt:lpstr>Sub-Chapter４　Tourism　and　Tax</vt:lpstr>
      <vt:lpstr>Chapter 6　Human　logistics　&amp;　Tourism　Information　</vt:lpstr>
      <vt:lpstr>スライド 194</vt:lpstr>
      <vt:lpstr>Basic problem of the travel industry  ～gap between the itinerary guarantee responsibility and inclusive tour rate～</vt:lpstr>
      <vt:lpstr>スライド 196</vt:lpstr>
      <vt:lpstr>スライド 197</vt:lpstr>
      <vt:lpstr>スライド 198</vt:lpstr>
      <vt:lpstr>スライド 199</vt:lpstr>
      <vt:lpstr>スライド 200</vt:lpstr>
      <vt:lpstr>Mystery of package tour fare system</vt:lpstr>
      <vt:lpstr>スライド 202</vt:lpstr>
      <vt:lpstr>Single article package tour  ～mysterious merchandise uniquely in Japan～</vt:lpstr>
      <vt:lpstr>スライド 204</vt:lpstr>
      <vt:lpstr>Monthly riding free fixed amount fare</vt:lpstr>
      <vt:lpstr>スライド 206</vt:lpstr>
      <vt:lpstr>スライド 207</vt:lpstr>
      <vt:lpstr>スライド 208</vt:lpstr>
      <vt:lpstr>Accident during traveling abroad</vt:lpstr>
      <vt:lpstr>スライド 210</vt:lpstr>
      <vt:lpstr>スライド 211</vt:lpstr>
      <vt:lpstr>Itinerary guarantee responsibility </vt:lpstr>
      <vt:lpstr>スライド 213</vt:lpstr>
      <vt:lpstr>スライド 214</vt:lpstr>
      <vt:lpstr>スライド 215</vt:lpstr>
      <vt:lpstr>Human Logistics &amp; Tourism in the future through Google strategy</vt:lpstr>
      <vt:lpstr>Tourism and TAX</vt:lpstr>
      <vt:lpstr>Bath tax and Cottage Possession tax</vt:lpstr>
      <vt:lpstr>スライド 219</vt:lpstr>
      <vt:lpstr>Luxury tax and Tourism</vt:lpstr>
      <vt:lpstr>スライド 221</vt:lpstr>
      <vt:lpstr>スライド 222</vt:lpstr>
      <vt:lpstr>スライド 223</vt:lpstr>
      <vt:lpstr>Tourism-related tax and Religion</vt:lpstr>
      <vt:lpstr>スライド 225</vt:lpstr>
      <vt:lpstr>スライド 226</vt:lpstr>
      <vt:lpstr>Stay tax and Tourism</vt:lpstr>
      <vt:lpstr>スライド 228</vt:lpstr>
      <vt:lpstr>スライド 229</vt:lpstr>
      <vt:lpstr>スライド 230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字句「観光」と字句「tourist」の遭遇</dc:title>
  <dc:creator>owner</dc:creator>
  <cp:lastModifiedBy>owner</cp:lastModifiedBy>
  <cp:revision>136</cp:revision>
  <dcterms:created xsi:type="dcterms:W3CDTF">2015-05-03T00:27:24Z</dcterms:created>
  <dcterms:modified xsi:type="dcterms:W3CDTF">2015-09-14T11:30:49Z</dcterms:modified>
</cp:coreProperties>
</file>